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21"/>
  </p:notesMasterIdLst>
  <p:handoutMasterIdLst>
    <p:handoutMasterId r:id="rId22"/>
  </p:handoutMasterIdLst>
  <p:sldIdLst>
    <p:sldId id="282" r:id="rId2"/>
    <p:sldId id="278" r:id="rId3"/>
    <p:sldId id="296" r:id="rId4"/>
    <p:sldId id="283" r:id="rId5"/>
    <p:sldId id="284" r:id="rId6"/>
    <p:sldId id="285" r:id="rId7"/>
    <p:sldId id="286" r:id="rId8"/>
    <p:sldId id="287" r:id="rId9"/>
    <p:sldId id="288" r:id="rId10"/>
    <p:sldId id="289" r:id="rId11"/>
    <p:sldId id="291" r:id="rId12"/>
    <p:sldId id="290" r:id="rId13"/>
    <p:sldId id="292" r:id="rId14"/>
    <p:sldId id="293" r:id="rId15"/>
    <p:sldId id="294" r:id="rId16"/>
    <p:sldId id="295" r:id="rId17"/>
    <p:sldId id="297" r:id="rId18"/>
    <p:sldId id="298" r:id="rId19"/>
    <p:sldId id="277" r:id="rId20"/>
  </p:sldIdLst>
  <p:sldSz cx="9144000" cy="6858000" type="screen4x3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kcja bez tytułu" id="{B7BC0F34-2AC8-48F2-93F7-A6393FCA496D}">
          <p14:sldIdLst>
            <p14:sldId id="282"/>
            <p14:sldId id="278"/>
            <p14:sldId id="296"/>
            <p14:sldId id="283"/>
            <p14:sldId id="284"/>
            <p14:sldId id="285"/>
            <p14:sldId id="286"/>
            <p14:sldId id="287"/>
            <p14:sldId id="288"/>
            <p14:sldId id="289"/>
            <p14:sldId id="291"/>
            <p14:sldId id="290"/>
            <p14:sldId id="292"/>
            <p14:sldId id="293"/>
            <p14:sldId id="294"/>
            <p14:sldId id="295"/>
            <p14:sldId id="297"/>
            <p14:sldId id="298"/>
            <p14:sldId id="27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767"/>
    <a:srgbClr val="C8CBCE"/>
    <a:srgbClr val="E31B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 pośredni 2 — Ak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Styl pośredni 2 — Ak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10" autoAdjust="0"/>
    <p:restoredTop sz="94660"/>
  </p:normalViewPr>
  <p:slideViewPr>
    <p:cSldViewPr snapToGrid="0">
      <p:cViewPr>
        <p:scale>
          <a:sx n="70" d="100"/>
          <a:sy n="70" d="100"/>
        </p:scale>
        <p:origin x="96" y="4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1" d="100"/>
          <a:sy n="101" d="100"/>
        </p:scale>
        <p:origin x="2412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Arkusz_programu_Microsoft_Excel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Arkusz_programu_Microsoft_Excel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Arkusz1!$B$1</c:f>
              <c:strCache>
                <c:ptCount val="1"/>
                <c:pt idx="0">
                  <c:v>Seria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Arkusz1!$A$2:$A$5</c:f>
              <c:strCache>
                <c:ptCount val="4"/>
                <c:pt idx="0">
                  <c:v>Kategoria 1</c:v>
                </c:pt>
                <c:pt idx="1">
                  <c:v>Kategoria 2</c:v>
                </c:pt>
                <c:pt idx="2">
                  <c:v>Kategoria 3</c:v>
                </c:pt>
                <c:pt idx="3">
                  <c:v>Kategoria 4</c:v>
                </c:pt>
              </c:strCache>
            </c:strRef>
          </c:cat>
          <c:val>
            <c:numRef>
              <c:f>Arkusz1!$B$2:$B$5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70D-4505-911E-DB0B99FA55D0}"/>
            </c:ext>
          </c:extLst>
        </c:ser>
        <c:ser>
          <c:idx val="1"/>
          <c:order val="1"/>
          <c:tx>
            <c:strRef>
              <c:f>Arkusz1!$C$1</c:f>
              <c:strCache>
                <c:ptCount val="1"/>
                <c:pt idx="0">
                  <c:v>Seria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Arkusz1!$A$2:$A$5</c:f>
              <c:strCache>
                <c:ptCount val="4"/>
                <c:pt idx="0">
                  <c:v>Kategoria 1</c:v>
                </c:pt>
                <c:pt idx="1">
                  <c:v>Kategoria 2</c:v>
                </c:pt>
                <c:pt idx="2">
                  <c:v>Kategoria 3</c:v>
                </c:pt>
                <c:pt idx="3">
                  <c:v>Kategoria 4</c:v>
                </c:pt>
              </c:strCache>
            </c:strRef>
          </c:cat>
          <c:val>
            <c:numRef>
              <c:f>Arkusz1!$C$2:$C$5</c:f>
              <c:numCache>
                <c:formatCode>General</c:formatCode>
                <c:ptCount val="4"/>
                <c:pt idx="0">
                  <c:v>2.4</c:v>
                </c:pt>
                <c:pt idx="1">
                  <c:v>8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70D-4505-911E-DB0B99FA55D0}"/>
            </c:ext>
          </c:extLst>
        </c:ser>
        <c:ser>
          <c:idx val="2"/>
          <c:order val="2"/>
          <c:tx>
            <c:strRef>
              <c:f>Arkusz1!$D$1</c:f>
              <c:strCache>
                <c:ptCount val="1"/>
                <c:pt idx="0">
                  <c:v>Seria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Arkusz1!$A$2:$A$5</c:f>
              <c:strCache>
                <c:ptCount val="4"/>
                <c:pt idx="0">
                  <c:v>Kategoria 1</c:v>
                </c:pt>
                <c:pt idx="1">
                  <c:v>Kategoria 2</c:v>
                </c:pt>
                <c:pt idx="2">
                  <c:v>Kategoria 3</c:v>
                </c:pt>
                <c:pt idx="3">
                  <c:v>Kategoria 4</c:v>
                </c:pt>
              </c:strCache>
            </c:strRef>
          </c:cat>
          <c:val>
            <c:numRef>
              <c:f>Arkusz1!$D$2:$D$5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70D-4505-911E-DB0B99FA55D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224885504"/>
        <c:axId val="224885112"/>
      </c:barChart>
      <c:catAx>
        <c:axId val="22488550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pl-PL" sz="900" b="0" i="0" u="none" strike="noStrike" kern="1200" baseline="0">
                <a:solidFill>
                  <a:srgbClr val="003767"/>
                </a:solidFill>
                <a:latin typeface="Arial" panose="020B0604020202020204" pitchFamily="34" charset="0"/>
                <a:ea typeface="+mn-ea"/>
                <a:cs typeface="+mn-cs"/>
              </a:defRPr>
            </a:pPr>
            <a:endParaRPr lang="pl-PL"/>
          </a:p>
        </c:txPr>
        <c:crossAx val="224885112"/>
        <c:crosses val="autoZero"/>
        <c:auto val="1"/>
        <c:lblAlgn val="ctr"/>
        <c:lblOffset val="100"/>
        <c:noMultiLvlLbl val="0"/>
      </c:catAx>
      <c:valAx>
        <c:axId val="22488511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pl-PL" sz="900" b="0" i="0" u="none" strike="noStrike" kern="1200" baseline="0">
                <a:solidFill>
                  <a:srgbClr val="003767"/>
                </a:solidFill>
                <a:latin typeface="Arial" panose="020B0604020202020204" pitchFamily="34" charset="0"/>
                <a:ea typeface="+mn-ea"/>
                <a:cs typeface="+mn-cs"/>
              </a:defRPr>
            </a:pPr>
            <a:endParaRPr lang="pl-PL"/>
          </a:p>
        </c:txPr>
        <c:crossAx val="22488550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pl-PL" sz="900" b="0" i="0" u="none" strike="noStrike" kern="1200" baseline="0">
              <a:solidFill>
                <a:srgbClr val="003767"/>
              </a:solidFill>
              <a:latin typeface="Arial" panose="020B0604020202020204" pitchFamily="34" charset="0"/>
              <a:ea typeface="+mn-ea"/>
              <a:cs typeface="+mn-cs"/>
            </a:defRPr>
          </a:pPr>
          <a:endParaRPr lang="pl-PL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pl-PL" sz="900" baseline="0">
          <a:solidFill>
            <a:srgbClr val="003767"/>
          </a:solidFill>
          <a:latin typeface="Arial" panose="020B0604020202020204" pitchFamily="34" charset="0"/>
        </a:defRPr>
      </a:pPr>
      <a:endParaRPr lang="pl-PL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Arkusz1!$B$1</c:f>
              <c:strCache>
                <c:ptCount val="1"/>
                <c:pt idx="0">
                  <c:v>Sprzedaż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E60B-45AC-AFBC-749962B65A07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E60B-45AC-AFBC-749962B65A07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E60B-45AC-AFBC-749962B65A07}"/>
              </c:ext>
            </c:extLst>
          </c:dPt>
          <c:dPt>
            <c:idx val="3"/>
            <c:bubble3D val="0"/>
            <c:spPr>
              <a:solidFill>
                <a:schemeClr val="tx1">
                  <a:lumMod val="40000"/>
                  <a:lumOff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E60B-45AC-AFBC-749962B65A07}"/>
              </c:ext>
            </c:extLst>
          </c:dPt>
          <c:cat>
            <c:strRef>
              <c:f>Arkusz1!$A$2:$A$5</c:f>
              <c:strCache>
                <c:ptCount val="4"/>
                <c:pt idx="0">
                  <c:v>1. kwartał</c:v>
                </c:pt>
                <c:pt idx="1">
                  <c:v>2. kwartał</c:v>
                </c:pt>
                <c:pt idx="2">
                  <c:v>3. kwartał</c:v>
                </c:pt>
                <c:pt idx="3">
                  <c:v>4. kwartał</c:v>
                </c:pt>
              </c:strCache>
            </c:strRef>
          </c:cat>
          <c:val>
            <c:numRef>
              <c:f>Arkusz1!$B$2:$B$5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E60B-45AC-AFBC-749962B65A0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rgbClr val="003767"/>
              </a:solidFill>
              <a:latin typeface="Arial" panose="020B0604020202020204" pitchFamily="34" charset="0"/>
              <a:ea typeface="+mn-ea"/>
              <a:cs typeface="+mn-cs"/>
            </a:defRPr>
          </a:pPr>
          <a:endParaRPr lang="pl-PL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l-PL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2C9209-3986-4F4F-9798-10F567A8CCA9}" type="datetimeFigureOut">
              <a:rPr lang="pl-PL" smtClean="0"/>
              <a:t>27.08.2018</a:t>
            </a:fld>
            <a:endParaRPr lang="pl-PL"/>
          </a:p>
        </p:txBody>
      </p:sp>
      <p:sp>
        <p:nvSpPr>
          <p:cNvPr id="4" name="Symbol zastępczy stopki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69ED95-A86B-4031-854D-4CD9141382AC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07240278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A77C91-10B1-43B2-BE9C-19E168F96446}" type="datetimeFigureOut">
              <a:rPr lang="pl-PL" smtClean="0"/>
              <a:t>27.08.2018</a:t>
            </a:fld>
            <a:endParaRPr lang="pl-PL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DFD56A-32A1-4D9A-BC80-736493FF959D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5686814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e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chart" Target="../charts/chart2.xm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e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Arkusz_programu_Microsoft_Excel2.xlsx"/><Relationship Id="rId7" Type="http://schemas.openxmlformats.org/officeDocument/2006/relationships/image" Target="../media/image3.jpeg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.emf"/><Relationship Id="rId5" Type="http://schemas.openxmlformats.org/officeDocument/2006/relationships/image" Target="../media/image5.png"/><Relationship Id="rId4" Type="http://schemas.openxmlformats.org/officeDocument/2006/relationships/image" Target="../media/image4.e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ytuł i zawartość">
    <p:bg>
      <p:bgPr>
        <a:solidFill>
          <a:srgbClr val="00376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701"/>
          <a:stretch>
            <a:fillRect/>
          </a:stretch>
        </p:blipFill>
        <p:spPr bwMode="auto">
          <a:xfrm>
            <a:off x="1261876" y="252237"/>
            <a:ext cx="6637337" cy="315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ytuł 1"/>
          <p:cNvSpPr>
            <a:spLocks noGrp="1"/>
          </p:cNvSpPr>
          <p:nvPr>
            <p:ph type="title"/>
          </p:nvPr>
        </p:nvSpPr>
        <p:spPr>
          <a:xfrm>
            <a:off x="1454400" y="4406900"/>
            <a:ext cx="6278400" cy="1362075"/>
          </a:xfrm>
        </p:spPr>
        <p:txBody>
          <a:bodyPr anchor="t">
            <a:normAutofit/>
          </a:bodyPr>
          <a:lstStyle>
            <a:lvl1pPr algn="ctr">
              <a:defRPr sz="2600" b="1" cap="none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pl-PL" dirty="0" smtClean="0"/>
              <a:t>Kliknij, aby edytować styl</a:t>
            </a:r>
            <a:endParaRPr lang="pl-PL" dirty="0"/>
          </a:p>
        </p:txBody>
      </p:sp>
      <p:sp>
        <p:nvSpPr>
          <p:cNvPr id="9" name="Symbol zastępczy tekstu 8"/>
          <p:cNvSpPr>
            <a:spLocks noGrp="1"/>
          </p:cNvSpPr>
          <p:nvPr>
            <p:ph type="body" sz="quarter" idx="10"/>
          </p:nvPr>
        </p:nvSpPr>
        <p:spPr>
          <a:xfrm>
            <a:off x="1454401" y="5615473"/>
            <a:ext cx="6278400" cy="355478"/>
          </a:xfrm>
        </p:spPr>
        <p:txBody>
          <a:bodyPr>
            <a:normAutofit/>
          </a:bodyPr>
          <a:lstStyle>
            <a:lvl1pPr marL="0" indent="0" algn="ctr">
              <a:buNone/>
              <a:defRPr sz="12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pl-PL" dirty="0" smtClean="0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32172264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odtytuł 2"/>
          <p:cNvSpPr>
            <a:spLocks noGrp="1"/>
          </p:cNvSpPr>
          <p:nvPr>
            <p:ph type="subTitle" idx="1" hasCustomPrompt="1"/>
          </p:nvPr>
        </p:nvSpPr>
        <p:spPr>
          <a:xfrm>
            <a:off x="747486" y="2618438"/>
            <a:ext cx="4486914" cy="1655762"/>
          </a:xfrm>
        </p:spPr>
        <p:txBody>
          <a:bodyPr>
            <a:normAutofit/>
          </a:bodyPr>
          <a:lstStyle>
            <a:lvl1pPr marL="285750" indent="-285750" algn="l">
              <a:buClr>
                <a:srgbClr val="E31B23"/>
              </a:buClr>
              <a:buFont typeface="Wingdings" panose="05000000000000000000" pitchFamily="2" charset="2"/>
              <a:buChar char="§"/>
              <a:defRPr sz="16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pl-PL" dirty="0" smtClean="0"/>
              <a:t>Kliknij, aby edytować styl wzorca tekstu</a:t>
            </a:r>
          </a:p>
        </p:txBody>
      </p:sp>
      <p:sp>
        <p:nvSpPr>
          <p:cNvPr id="2" name="Prostokąt 1"/>
          <p:cNvSpPr/>
          <p:nvPr userDrawn="1"/>
        </p:nvSpPr>
        <p:spPr>
          <a:xfrm>
            <a:off x="5457370" y="1490510"/>
            <a:ext cx="3686629" cy="263509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4" name="Prostokąt 13"/>
          <p:cNvSpPr/>
          <p:nvPr userDrawn="1"/>
        </p:nvSpPr>
        <p:spPr>
          <a:xfrm>
            <a:off x="5457370" y="4125600"/>
            <a:ext cx="3676620" cy="2735874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5" name="Tytuł 1"/>
          <p:cNvSpPr txBox="1">
            <a:spLocks/>
          </p:cNvSpPr>
          <p:nvPr userDrawn="1"/>
        </p:nvSpPr>
        <p:spPr>
          <a:xfrm>
            <a:off x="6682696" y="2578682"/>
            <a:ext cx="1235975" cy="28163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l-PL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foto</a:t>
            </a:r>
            <a:endParaRPr lang="pl-PL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ytuł 1"/>
          <p:cNvSpPr txBox="1">
            <a:spLocks/>
          </p:cNvSpPr>
          <p:nvPr userDrawn="1"/>
        </p:nvSpPr>
        <p:spPr>
          <a:xfrm>
            <a:off x="6677692" y="5337141"/>
            <a:ext cx="1235975" cy="28163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l-PL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foto</a:t>
            </a:r>
            <a:endParaRPr lang="pl-PL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ytuł 1"/>
          <p:cNvSpPr txBox="1">
            <a:spLocks/>
          </p:cNvSpPr>
          <p:nvPr userDrawn="1"/>
        </p:nvSpPr>
        <p:spPr>
          <a:xfrm>
            <a:off x="0" y="1490510"/>
            <a:ext cx="5457369" cy="457107"/>
          </a:xfrm>
          <a:prstGeom prst="rect">
            <a:avLst/>
          </a:prstGeom>
          <a:solidFill>
            <a:srgbClr val="E31B23"/>
          </a:solidFill>
        </p:spPr>
        <p:txBody>
          <a:bodyPr vert="horz" lIns="828000" tIns="108000" rIns="91440" bIns="45720" rtlCol="0" anchor="t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sz="18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Kliknij, aby edytować styl</a:t>
            </a:r>
            <a:endParaRPr lang="pl-PL" sz="1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Obraz 2" descr="Bez nazwy-10.pdf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308" t="31017" r="3411"/>
          <a:stretch/>
        </p:blipFill>
        <p:spPr bwMode="auto">
          <a:xfrm>
            <a:off x="3326400" y="396000"/>
            <a:ext cx="172800" cy="1132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Obraz 12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51" t="35113" r="12262" b="41183"/>
          <a:stretch/>
        </p:blipFill>
        <p:spPr>
          <a:xfrm>
            <a:off x="390025" y="411146"/>
            <a:ext cx="2916000" cy="656902"/>
          </a:xfrm>
          <a:prstGeom prst="rect">
            <a:avLst/>
          </a:prstGeom>
        </p:spPr>
      </p:pic>
      <p:sp>
        <p:nvSpPr>
          <p:cNvPr id="16" name="Tytuł 1"/>
          <p:cNvSpPr>
            <a:spLocks noGrp="1"/>
          </p:cNvSpPr>
          <p:nvPr>
            <p:ph type="ctrTitle"/>
          </p:nvPr>
        </p:nvSpPr>
        <p:spPr>
          <a:xfrm>
            <a:off x="3709225" y="536729"/>
            <a:ext cx="5377175" cy="281637"/>
          </a:xfrm>
        </p:spPr>
        <p:txBody>
          <a:bodyPr anchor="t">
            <a:noAutofit/>
          </a:bodyPr>
          <a:lstStyle>
            <a:lvl1pPr algn="l">
              <a:defRPr sz="18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pl-PL" dirty="0" smtClean="0"/>
              <a:t>Kliknij, aby edytować styl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3577338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odtytuł 2"/>
          <p:cNvSpPr>
            <a:spLocks noGrp="1"/>
          </p:cNvSpPr>
          <p:nvPr>
            <p:ph type="subTitle" idx="1" hasCustomPrompt="1"/>
          </p:nvPr>
        </p:nvSpPr>
        <p:spPr>
          <a:xfrm>
            <a:off x="747486" y="2618438"/>
            <a:ext cx="4486914" cy="1655762"/>
          </a:xfrm>
        </p:spPr>
        <p:txBody>
          <a:bodyPr>
            <a:normAutofit/>
          </a:bodyPr>
          <a:lstStyle>
            <a:lvl1pPr marL="285750" indent="-285750" algn="l">
              <a:buClr>
                <a:srgbClr val="E31B23"/>
              </a:buClr>
              <a:buFont typeface="Wingdings" panose="05000000000000000000" pitchFamily="2" charset="2"/>
              <a:buChar char="§"/>
              <a:defRPr sz="16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pl-PL" dirty="0" smtClean="0"/>
              <a:t>Kliknij, aby edytować styl wzorca tekstu</a:t>
            </a:r>
          </a:p>
        </p:txBody>
      </p:sp>
      <p:sp>
        <p:nvSpPr>
          <p:cNvPr id="17" name="Tytuł 1"/>
          <p:cNvSpPr txBox="1">
            <a:spLocks/>
          </p:cNvSpPr>
          <p:nvPr userDrawn="1"/>
        </p:nvSpPr>
        <p:spPr>
          <a:xfrm>
            <a:off x="6677692" y="5337141"/>
            <a:ext cx="1235975" cy="28163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l-PL" sz="1200" dirty="0" smtClean="0">
                <a:latin typeface="+mn-lt"/>
              </a:rPr>
              <a:t>foto</a:t>
            </a:r>
            <a:endParaRPr lang="pl-PL" sz="1200" dirty="0">
              <a:latin typeface="+mn-lt"/>
            </a:endParaRPr>
          </a:p>
        </p:txBody>
      </p:sp>
      <p:sp>
        <p:nvSpPr>
          <p:cNvPr id="10" name="Tytuł 1"/>
          <p:cNvSpPr txBox="1">
            <a:spLocks/>
          </p:cNvSpPr>
          <p:nvPr userDrawn="1"/>
        </p:nvSpPr>
        <p:spPr>
          <a:xfrm>
            <a:off x="0" y="1439141"/>
            <a:ext cx="5290457" cy="457107"/>
          </a:xfrm>
          <a:prstGeom prst="rect">
            <a:avLst/>
          </a:prstGeom>
          <a:solidFill>
            <a:srgbClr val="E31B23"/>
          </a:solidFill>
        </p:spPr>
        <p:txBody>
          <a:bodyPr vert="horz" lIns="828000" tIns="108000" rIns="91440" bIns="45720" rtlCol="0" anchor="t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l-PL" sz="1800" dirty="0">
              <a:solidFill>
                <a:schemeClr val="bg1"/>
              </a:solidFill>
            </a:endParaRPr>
          </a:p>
        </p:txBody>
      </p:sp>
      <p:sp>
        <p:nvSpPr>
          <p:cNvPr id="11" name="Symbol zastępczy tekstu 5"/>
          <p:cNvSpPr>
            <a:spLocks noGrp="1"/>
          </p:cNvSpPr>
          <p:nvPr>
            <p:ph type="body" sz="quarter" idx="11"/>
          </p:nvPr>
        </p:nvSpPr>
        <p:spPr>
          <a:xfrm>
            <a:off x="523021" y="1476742"/>
            <a:ext cx="4189412" cy="406715"/>
          </a:xfrm>
        </p:spPr>
        <p:txBody>
          <a:bodyPr>
            <a:normAutofit/>
          </a:bodyPr>
          <a:lstStyle>
            <a:lvl1pPr marL="0" indent="0">
              <a:buNone/>
              <a:defRPr lang="pl-PL" sz="1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pl-PL" dirty="0" smtClean="0"/>
              <a:t>Kliknij, aby edytować style</a:t>
            </a:r>
            <a:endParaRPr lang="pl-PL" dirty="0"/>
          </a:p>
        </p:txBody>
      </p:sp>
      <p:sp>
        <p:nvSpPr>
          <p:cNvPr id="4" name="Symbol zastępczy obrazu online 3"/>
          <p:cNvSpPr>
            <a:spLocks noGrp="1"/>
          </p:cNvSpPr>
          <p:nvPr>
            <p:ph type="clipArt" sz="quarter" idx="12"/>
          </p:nvPr>
        </p:nvSpPr>
        <p:spPr>
          <a:xfrm>
            <a:off x="5427256" y="1439863"/>
            <a:ext cx="3716743" cy="2616200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pl-PL" dirty="0"/>
          </a:p>
        </p:txBody>
      </p:sp>
      <p:sp>
        <p:nvSpPr>
          <p:cNvPr id="16" name="Symbol zastępczy obrazu online 3"/>
          <p:cNvSpPr>
            <a:spLocks noGrp="1"/>
          </p:cNvSpPr>
          <p:nvPr>
            <p:ph type="clipArt" sz="quarter" idx="13"/>
          </p:nvPr>
        </p:nvSpPr>
        <p:spPr>
          <a:xfrm>
            <a:off x="5412703" y="4134338"/>
            <a:ext cx="3716743" cy="2712365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pl-PL" dirty="0"/>
          </a:p>
        </p:txBody>
      </p:sp>
      <p:pic>
        <p:nvPicPr>
          <p:cNvPr id="14" name="Obraz 2" descr="Bez nazwy-10.pdf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308" t="31017" r="3411"/>
          <a:stretch/>
        </p:blipFill>
        <p:spPr bwMode="auto">
          <a:xfrm>
            <a:off x="3326400" y="396000"/>
            <a:ext cx="172800" cy="1132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Obraz 14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51" t="35113" r="12262" b="41183"/>
          <a:stretch/>
        </p:blipFill>
        <p:spPr>
          <a:xfrm>
            <a:off x="390025" y="411146"/>
            <a:ext cx="2916000" cy="656902"/>
          </a:xfrm>
          <a:prstGeom prst="rect">
            <a:avLst/>
          </a:prstGeom>
        </p:spPr>
      </p:pic>
      <p:sp>
        <p:nvSpPr>
          <p:cNvPr id="18" name="Tytuł 1"/>
          <p:cNvSpPr>
            <a:spLocks noGrp="1"/>
          </p:cNvSpPr>
          <p:nvPr>
            <p:ph type="ctrTitle"/>
          </p:nvPr>
        </p:nvSpPr>
        <p:spPr>
          <a:xfrm>
            <a:off x="3709225" y="536729"/>
            <a:ext cx="5377175" cy="281637"/>
          </a:xfrm>
        </p:spPr>
        <p:txBody>
          <a:bodyPr anchor="t">
            <a:noAutofit/>
          </a:bodyPr>
          <a:lstStyle>
            <a:lvl1pPr algn="l">
              <a:defRPr sz="18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pl-PL" dirty="0" smtClean="0"/>
              <a:t>Kliknij, aby edytować styl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3739009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Zaokrąglony prostokąt 12"/>
          <p:cNvSpPr/>
          <p:nvPr/>
        </p:nvSpPr>
        <p:spPr>
          <a:xfrm>
            <a:off x="1553262" y="4163012"/>
            <a:ext cx="6214358" cy="974838"/>
          </a:xfrm>
          <a:prstGeom prst="roundRect">
            <a:avLst/>
          </a:prstGeom>
          <a:solidFill>
            <a:srgbClr val="003767"/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7" name="Zaokrąglony prostokąt 15"/>
          <p:cNvSpPr/>
          <p:nvPr/>
        </p:nvSpPr>
        <p:spPr>
          <a:xfrm>
            <a:off x="1542952" y="2281288"/>
            <a:ext cx="6214358" cy="861477"/>
          </a:xfrm>
          <a:prstGeom prst="roundRect">
            <a:avLst/>
          </a:prstGeom>
          <a:solidFill>
            <a:srgbClr val="003767"/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0" name="Zaokrąglony prostokąt 18"/>
          <p:cNvSpPr/>
          <p:nvPr/>
        </p:nvSpPr>
        <p:spPr>
          <a:xfrm>
            <a:off x="1548472" y="3239588"/>
            <a:ext cx="6214358" cy="814387"/>
          </a:xfrm>
          <a:prstGeom prst="roundRect">
            <a:avLst/>
          </a:prstGeom>
          <a:solidFill>
            <a:srgbClr val="003767"/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3" name="Zaokrąglony prostokąt 21"/>
          <p:cNvSpPr/>
          <p:nvPr/>
        </p:nvSpPr>
        <p:spPr>
          <a:xfrm>
            <a:off x="1542952" y="1301624"/>
            <a:ext cx="6214358" cy="875428"/>
          </a:xfrm>
          <a:prstGeom prst="roundRect">
            <a:avLst/>
          </a:prstGeom>
          <a:solidFill>
            <a:srgbClr val="003767"/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6" name="Zaokrąglony prostokąt 24"/>
          <p:cNvSpPr/>
          <p:nvPr userDrawn="1"/>
        </p:nvSpPr>
        <p:spPr>
          <a:xfrm>
            <a:off x="1540562" y="5250193"/>
            <a:ext cx="6214358" cy="875428"/>
          </a:xfrm>
          <a:prstGeom prst="roundRect">
            <a:avLst/>
          </a:prstGeom>
          <a:solidFill>
            <a:srgbClr val="003767"/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3" name="Symbol zastępczy tekstu 2"/>
          <p:cNvSpPr>
            <a:spLocks noGrp="1"/>
          </p:cNvSpPr>
          <p:nvPr>
            <p:ph type="body" sz="quarter" idx="10"/>
          </p:nvPr>
        </p:nvSpPr>
        <p:spPr>
          <a:xfrm>
            <a:off x="1836126" y="1579564"/>
            <a:ext cx="4916488" cy="4619625"/>
          </a:xfrm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pl-PL" dirty="0" smtClean="0"/>
              <a:t>Kliknij, aby edytować style wzorca tekstu</a:t>
            </a:r>
          </a:p>
          <a:p>
            <a:pPr lvl="0"/>
            <a:endParaRPr lang="pl-PL" dirty="0" smtClean="0"/>
          </a:p>
          <a:p>
            <a:pPr lvl="0"/>
            <a:endParaRPr lang="pl-PL" dirty="0" smtClean="0"/>
          </a:p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l-PL" dirty="0" smtClean="0"/>
              <a:t>Kliknij, aby edytować style wzorca tekstu</a:t>
            </a:r>
          </a:p>
          <a:p>
            <a:pPr lvl="0"/>
            <a:endParaRPr lang="pl-PL" dirty="0" smtClean="0"/>
          </a:p>
          <a:p>
            <a:pPr lvl="0"/>
            <a:endParaRPr lang="pl-PL" dirty="0" smtClean="0"/>
          </a:p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l-PL" dirty="0" smtClean="0"/>
              <a:t>Kliknij, aby edytować style wzorca tekstu</a:t>
            </a:r>
          </a:p>
          <a:p>
            <a:pPr lvl="0"/>
            <a:endParaRPr lang="pl-PL" dirty="0" smtClean="0"/>
          </a:p>
          <a:p>
            <a:pPr lvl="0"/>
            <a:endParaRPr lang="pl-PL" dirty="0" smtClean="0"/>
          </a:p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l-PL" dirty="0" smtClean="0"/>
              <a:t>Kliknij, aby edytować style wzorca tekstu</a:t>
            </a:r>
          </a:p>
          <a:p>
            <a:pPr lvl="0"/>
            <a:endParaRPr lang="pl-PL" dirty="0" smtClean="0"/>
          </a:p>
          <a:p>
            <a:pPr lvl="0"/>
            <a:endParaRPr lang="pl-PL" dirty="0" smtClean="0"/>
          </a:p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l-PL" dirty="0" smtClean="0"/>
              <a:t>Kliknij, aby edytować style wzorca tekstu</a:t>
            </a:r>
          </a:p>
        </p:txBody>
      </p:sp>
      <p:sp>
        <p:nvSpPr>
          <p:cNvPr id="10" name="Tytuł 1"/>
          <p:cNvSpPr>
            <a:spLocks noGrp="1"/>
          </p:cNvSpPr>
          <p:nvPr>
            <p:ph type="ctrTitle" hasCustomPrompt="1"/>
          </p:nvPr>
        </p:nvSpPr>
        <p:spPr>
          <a:xfrm>
            <a:off x="3709225" y="536729"/>
            <a:ext cx="5780375" cy="281637"/>
          </a:xfrm>
        </p:spPr>
        <p:txBody>
          <a:bodyPr anchor="t">
            <a:noAutofit/>
          </a:bodyPr>
          <a:lstStyle>
            <a:lvl1pPr algn="l">
              <a:defRPr sz="18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pl-PL" dirty="0" smtClean="0"/>
              <a:t>Podsumowanie</a:t>
            </a:r>
            <a:endParaRPr lang="pl-PL" dirty="0"/>
          </a:p>
        </p:txBody>
      </p:sp>
      <p:pic>
        <p:nvPicPr>
          <p:cNvPr id="11" name="Obraz 2" descr="Bez nazwy-10.pdf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308" t="31017" r="3411"/>
          <a:stretch/>
        </p:blipFill>
        <p:spPr bwMode="auto">
          <a:xfrm>
            <a:off x="3326400" y="396000"/>
            <a:ext cx="172800" cy="1132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Obraz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51" t="35113" r="12262" b="41183"/>
          <a:stretch/>
        </p:blipFill>
        <p:spPr>
          <a:xfrm>
            <a:off x="390025" y="411146"/>
            <a:ext cx="2916000" cy="656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8777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8800" y="2327574"/>
            <a:ext cx="4394402" cy="2560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6367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3709225" y="536729"/>
            <a:ext cx="5377175" cy="281637"/>
          </a:xfrm>
        </p:spPr>
        <p:txBody>
          <a:bodyPr anchor="t">
            <a:noAutofit/>
          </a:bodyPr>
          <a:lstStyle>
            <a:lvl1pPr algn="l">
              <a:defRPr sz="18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pl-PL" dirty="0" smtClean="0"/>
              <a:t>Kliknij, aby edytować styl</a:t>
            </a:r>
            <a:endParaRPr lang="pl-PL" dirty="0"/>
          </a:p>
        </p:txBody>
      </p:sp>
      <p:sp>
        <p:nvSpPr>
          <p:cNvPr id="3" name="Podtytuł 2"/>
          <p:cNvSpPr>
            <a:spLocks noGrp="1"/>
          </p:cNvSpPr>
          <p:nvPr>
            <p:ph type="subTitle" idx="1" hasCustomPrompt="1"/>
          </p:nvPr>
        </p:nvSpPr>
        <p:spPr>
          <a:xfrm>
            <a:off x="1143000" y="2817298"/>
            <a:ext cx="6858000" cy="1655762"/>
          </a:xfrm>
        </p:spPr>
        <p:txBody>
          <a:bodyPr>
            <a:normAutofit/>
          </a:bodyPr>
          <a:lstStyle>
            <a:lvl1pPr marL="285750" indent="-285750" algn="l">
              <a:buClr>
                <a:srgbClr val="E31B23"/>
              </a:buClr>
              <a:buFont typeface="Wingdings" panose="05000000000000000000" pitchFamily="2" charset="2"/>
              <a:buChar char="§"/>
              <a:defRPr sz="1600" b="1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pl-PL" dirty="0" smtClean="0"/>
              <a:t>Kliknij, aby edytować styl wzorca tekstu</a:t>
            </a:r>
          </a:p>
        </p:txBody>
      </p:sp>
      <p:pic>
        <p:nvPicPr>
          <p:cNvPr id="8" name="Obraz 2" descr="Bez nazwy-10.pdf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308" t="31017" r="3411"/>
          <a:stretch/>
        </p:blipFill>
        <p:spPr bwMode="auto">
          <a:xfrm>
            <a:off x="3326400" y="396000"/>
            <a:ext cx="172800" cy="1132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ytuł 1"/>
          <p:cNvSpPr txBox="1">
            <a:spLocks/>
          </p:cNvSpPr>
          <p:nvPr userDrawn="1"/>
        </p:nvSpPr>
        <p:spPr>
          <a:xfrm>
            <a:off x="0" y="1431395"/>
            <a:ext cx="9144000" cy="794956"/>
          </a:xfrm>
          <a:prstGeom prst="rect">
            <a:avLst/>
          </a:prstGeom>
          <a:solidFill>
            <a:srgbClr val="E31B23"/>
          </a:solidFill>
        </p:spPr>
        <p:txBody>
          <a:bodyPr vert="horz" lIns="828000" tIns="252000" rIns="91440" bIns="45720" rtlCol="0" anchor="t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l-PL" sz="1800" dirty="0">
              <a:solidFill>
                <a:schemeClr val="bg1"/>
              </a:solidFill>
            </a:endParaRPr>
          </a:p>
        </p:txBody>
      </p:sp>
      <p:sp>
        <p:nvSpPr>
          <p:cNvPr id="6" name="Symbol zastępczy tekstu 5"/>
          <p:cNvSpPr>
            <a:spLocks noGrp="1"/>
          </p:cNvSpPr>
          <p:nvPr>
            <p:ph type="body" sz="quarter" idx="10"/>
          </p:nvPr>
        </p:nvSpPr>
        <p:spPr>
          <a:xfrm>
            <a:off x="523021" y="1687760"/>
            <a:ext cx="4189412" cy="406715"/>
          </a:xfrm>
        </p:spPr>
        <p:txBody>
          <a:bodyPr>
            <a:normAutofit/>
          </a:bodyPr>
          <a:lstStyle>
            <a:lvl1pPr marL="0" indent="0">
              <a:buNone/>
              <a:defRPr lang="pl-PL" sz="1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pl-PL" dirty="0" smtClean="0"/>
              <a:t>Kliknij, aby edytować style</a:t>
            </a:r>
            <a:endParaRPr lang="pl-PL" dirty="0"/>
          </a:p>
        </p:txBody>
      </p:sp>
      <p:pic>
        <p:nvPicPr>
          <p:cNvPr id="4" name="Obraz 3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51" t="35113" r="12262" b="41183"/>
          <a:stretch/>
        </p:blipFill>
        <p:spPr>
          <a:xfrm>
            <a:off x="390025" y="411146"/>
            <a:ext cx="2916000" cy="656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7293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" name="Wykres 27"/>
          <p:cNvGraphicFramePr/>
          <p:nvPr userDrawn="1">
            <p:extLst>
              <p:ext uri="{D42A27DB-BD31-4B8C-83A1-F6EECF244321}">
                <p14:modId xmlns:p14="http://schemas.microsoft.com/office/powerpoint/2010/main" val="4085736609"/>
              </p:ext>
            </p:extLst>
          </p:nvPr>
        </p:nvGraphicFramePr>
        <p:xfrm>
          <a:off x="772824" y="2534934"/>
          <a:ext cx="7674489" cy="347367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Tytuł 1"/>
          <p:cNvSpPr txBox="1">
            <a:spLocks/>
          </p:cNvSpPr>
          <p:nvPr userDrawn="1"/>
        </p:nvSpPr>
        <p:spPr>
          <a:xfrm>
            <a:off x="0" y="1439141"/>
            <a:ext cx="5290457" cy="457107"/>
          </a:xfrm>
          <a:prstGeom prst="rect">
            <a:avLst/>
          </a:prstGeom>
          <a:solidFill>
            <a:srgbClr val="E31B23"/>
          </a:solidFill>
        </p:spPr>
        <p:txBody>
          <a:bodyPr vert="horz" lIns="828000" tIns="108000" rIns="91440" bIns="45720" rtlCol="0" anchor="t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sz="18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Kliknij, aby edytować styl</a:t>
            </a:r>
            <a:endParaRPr lang="pl-PL" sz="1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Obraz 2" descr="Bez nazwy-10.pdf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308" t="31017" r="3411"/>
          <a:stretch/>
        </p:blipFill>
        <p:spPr bwMode="auto">
          <a:xfrm>
            <a:off x="3326400" y="396000"/>
            <a:ext cx="172800" cy="1132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Obraz 8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51" t="35113" r="12262" b="41183"/>
          <a:stretch/>
        </p:blipFill>
        <p:spPr>
          <a:xfrm>
            <a:off x="390025" y="411146"/>
            <a:ext cx="2916000" cy="656902"/>
          </a:xfrm>
          <a:prstGeom prst="rect">
            <a:avLst/>
          </a:prstGeom>
        </p:spPr>
      </p:pic>
      <p:sp>
        <p:nvSpPr>
          <p:cNvPr id="10" name="Tytuł 1"/>
          <p:cNvSpPr>
            <a:spLocks noGrp="1"/>
          </p:cNvSpPr>
          <p:nvPr>
            <p:ph type="ctrTitle"/>
          </p:nvPr>
        </p:nvSpPr>
        <p:spPr>
          <a:xfrm>
            <a:off x="3709225" y="536729"/>
            <a:ext cx="5377175" cy="281637"/>
          </a:xfrm>
        </p:spPr>
        <p:txBody>
          <a:bodyPr anchor="t">
            <a:noAutofit/>
          </a:bodyPr>
          <a:lstStyle>
            <a:lvl1pPr algn="l">
              <a:defRPr sz="18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pl-PL" dirty="0" smtClean="0"/>
              <a:t>Kliknij, aby edytować styl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8790555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ytuł 1"/>
          <p:cNvSpPr txBox="1">
            <a:spLocks/>
          </p:cNvSpPr>
          <p:nvPr userDrawn="1"/>
        </p:nvSpPr>
        <p:spPr>
          <a:xfrm>
            <a:off x="0" y="1439141"/>
            <a:ext cx="5290457" cy="457107"/>
          </a:xfrm>
          <a:prstGeom prst="rect">
            <a:avLst/>
          </a:prstGeom>
          <a:solidFill>
            <a:srgbClr val="E31B23"/>
          </a:solidFill>
        </p:spPr>
        <p:txBody>
          <a:bodyPr vert="horz" lIns="828000" tIns="108000" rIns="91440" bIns="45720" rtlCol="0" anchor="t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l-PL" sz="1800" dirty="0">
              <a:solidFill>
                <a:schemeClr val="bg1"/>
              </a:solidFill>
            </a:endParaRPr>
          </a:p>
        </p:txBody>
      </p:sp>
      <p:graphicFrame>
        <p:nvGraphicFramePr>
          <p:cNvPr id="5" name="Wykres 4"/>
          <p:cNvGraphicFramePr/>
          <p:nvPr userDrawn="1">
            <p:extLst>
              <p:ext uri="{D42A27DB-BD31-4B8C-83A1-F6EECF244321}">
                <p14:modId xmlns:p14="http://schemas.microsoft.com/office/powerpoint/2010/main" val="173845463"/>
              </p:ext>
            </p:extLst>
          </p:nvPr>
        </p:nvGraphicFramePr>
        <p:xfrm>
          <a:off x="475666" y="2606400"/>
          <a:ext cx="4449600" cy="2966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Symbol zastępczy wykresu 2"/>
          <p:cNvSpPr>
            <a:spLocks noGrp="1"/>
          </p:cNvSpPr>
          <p:nvPr>
            <p:ph type="chart" sz="quarter" idx="10"/>
          </p:nvPr>
        </p:nvSpPr>
        <p:spPr>
          <a:xfrm>
            <a:off x="5435600" y="2254250"/>
            <a:ext cx="3514725" cy="3059113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pl-PL" dirty="0"/>
          </a:p>
        </p:txBody>
      </p:sp>
      <p:sp>
        <p:nvSpPr>
          <p:cNvPr id="9" name="Symbol zastępczy tekstu 5"/>
          <p:cNvSpPr>
            <a:spLocks noGrp="1"/>
          </p:cNvSpPr>
          <p:nvPr>
            <p:ph type="body" sz="quarter" idx="11"/>
          </p:nvPr>
        </p:nvSpPr>
        <p:spPr>
          <a:xfrm>
            <a:off x="523021" y="1476742"/>
            <a:ext cx="4189412" cy="406715"/>
          </a:xfrm>
        </p:spPr>
        <p:txBody>
          <a:bodyPr>
            <a:normAutofit/>
          </a:bodyPr>
          <a:lstStyle>
            <a:lvl1pPr marL="0" indent="0">
              <a:buNone/>
              <a:defRPr lang="pl-PL" sz="1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pl-PL" dirty="0" smtClean="0"/>
              <a:t>Kliknij, aby edytować style</a:t>
            </a:r>
            <a:endParaRPr lang="pl-PL" dirty="0"/>
          </a:p>
        </p:txBody>
      </p:sp>
      <p:pic>
        <p:nvPicPr>
          <p:cNvPr id="10" name="Obraz 2" descr="Bez nazwy-10.pdf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308" t="31017" r="3411"/>
          <a:stretch/>
        </p:blipFill>
        <p:spPr bwMode="auto">
          <a:xfrm>
            <a:off x="3326400" y="396000"/>
            <a:ext cx="172800" cy="1132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Obraz 12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51" t="35113" r="12262" b="41183"/>
          <a:stretch/>
        </p:blipFill>
        <p:spPr>
          <a:xfrm>
            <a:off x="390025" y="411146"/>
            <a:ext cx="2916000" cy="656902"/>
          </a:xfrm>
          <a:prstGeom prst="rect">
            <a:avLst/>
          </a:prstGeom>
        </p:spPr>
      </p:pic>
      <p:sp>
        <p:nvSpPr>
          <p:cNvPr id="14" name="Tytuł 1"/>
          <p:cNvSpPr>
            <a:spLocks noGrp="1"/>
          </p:cNvSpPr>
          <p:nvPr>
            <p:ph type="ctrTitle"/>
          </p:nvPr>
        </p:nvSpPr>
        <p:spPr>
          <a:xfrm>
            <a:off x="3709225" y="536729"/>
            <a:ext cx="5377175" cy="281637"/>
          </a:xfrm>
        </p:spPr>
        <p:txBody>
          <a:bodyPr anchor="t">
            <a:noAutofit/>
          </a:bodyPr>
          <a:lstStyle>
            <a:lvl1pPr algn="l">
              <a:defRPr sz="18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pl-PL" dirty="0" smtClean="0"/>
              <a:t>Kliknij, aby edytować styl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0998411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ytuł 1"/>
          <p:cNvSpPr txBox="1">
            <a:spLocks/>
          </p:cNvSpPr>
          <p:nvPr userDrawn="1"/>
        </p:nvSpPr>
        <p:spPr>
          <a:xfrm>
            <a:off x="0" y="1439141"/>
            <a:ext cx="5290457" cy="457107"/>
          </a:xfrm>
          <a:prstGeom prst="rect">
            <a:avLst/>
          </a:prstGeom>
          <a:solidFill>
            <a:srgbClr val="E31B23"/>
          </a:solidFill>
        </p:spPr>
        <p:txBody>
          <a:bodyPr vert="horz" lIns="828000" tIns="108000" rIns="91440" bIns="45720" rtlCol="0" anchor="t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l-PL" sz="1800" dirty="0">
              <a:solidFill>
                <a:schemeClr val="bg1"/>
              </a:solidFill>
            </a:endParaRPr>
          </a:p>
        </p:txBody>
      </p:sp>
      <p:sp>
        <p:nvSpPr>
          <p:cNvPr id="3" name="Symbol zastępczy wykresu 2"/>
          <p:cNvSpPr>
            <a:spLocks noGrp="1"/>
          </p:cNvSpPr>
          <p:nvPr>
            <p:ph type="chart" sz="quarter" idx="10"/>
          </p:nvPr>
        </p:nvSpPr>
        <p:spPr>
          <a:xfrm>
            <a:off x="887865" y="2704770"/>
            <a:ext cx="3514725" cy="3059113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pl-PL" dirty="0"/>
          </a:p>
        </p:txBody>
      </p:sp>
      <p:sp>
        <p:nvSpPr>
          <p:cNvPr id="9" name="Symbol zastępczy tekstu 5"/>
          <p:cNvSpPr>
            <a:spLocks noGrp="1"/>
          </p:cNvSpPr>
          <p:nvPr>
            <p:ph type="body" sz="quarter" idx="11"/>
          </p:nvPr>
        </p:nvSpPr>
        <p:spPr>
          <a:xfrm>
            <a:off x="523021" y="1476742"/>
            <a:ext cx="4189412" cy="406715"/>
          </a:xfrm>
        </p:spPr>
        <p:txBody>
          <a:bodyPr>
            <a:normAutofit/>
          </a:bodyPr>
          <a:lstStyle>
            <a:lvl1pPr marL="0" indent="0">
              <a:buNone/>
              <a:defRPr lang="pl-PL" sz="1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pl-PL" dirty="0" smtClean="0"/>
              <a:t>Kliknij, aby edytować style</a:t>
            </a:r>
            <a:endParaRPr lang="pl-PL" dirty="0"/>
          </a:p>
        </p:txBody>
      </p:sp>
      <p:pic>
        <p:nvPicPr>
          <p:cNvPr id="8" name="Obraz 2" descr="Bez nazwy-10.pdf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308" t="31017" r="3411"/>
          <a:stretch/>
        </p:blipFill>
        <p:spPr bwMode="auto">
          <a:xfrm>
            <a:off x="3326400" y="396000"/>
            <a:ext cx="172800" cy="1132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Obraz 9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51" t="35113" r="12262" b="41183"/>
          <a:stretch/>
        </p:blipFill>
        <p:spPr>
          <a:xfrm>
            <a:off x="390025" y="411146"/>
            <a:ext cx="2916000" cy="656902"/>
          </a:xfrm>
          <a:prstGeom prst="rect">
            <a:avLst/>
          </a:prstGeom>
        </p:spPr>
      </p:pic>
      <p:sp>
        <p:nvSpPr>
          <p:cNvPr id="13" name="Tytuł 1"/>
          <p:cNvSpPr>
            <a:spLocks noGrp="1"/>
          </p:cNvSpPr>
          <p:nvPr>
            <p:ph type="ctrTitle"/>
          </p:nvPr>
        </p:nvSpPr>
        <p:spPr>
          <a:xfrm>
            <a:off x="3709225" y="536729"/>
            <a:ext cx="5377175" cy="281637"/>
          </a:xfrm>
        </p:spPr>
        <p:txBody>
          <a:bodyPr anchor="t">
            <a:noAutofit/>
          </a:bodyPr>
          <a:lstStyle>
            <a:lvl1pPr algn="l">
              <a:defRPr sz="18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pl-PL" dirty="0" smtClean="0"/>
              <a:t>Kliknij, aby edytować styl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8338187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iekt 6"/>
          <p:cNvGraphicFramePr>
            <a:graphicFrameLocks noChangeAspect="1"/>
          </p:cNvGraphicFramePr>
          <p:nvPr userDrawn="1">
            <p:extLst>
              <p:ext uri="{D42A27DB-BD31-4B8C-83A1-F6EECF244321}">
                <p14:modId xmlns:p14="http://schemas.microsoft.com/office/powerpoint/2010/main" val="1323268196"/>
              </p:ext>
            </p:extLst>
          </p:nvPr>
        </p:nvGraphicFramePr>
        <p:xfrm>
          <a:off x="841375" y="2517775"/>
          <a:ext cx="4719638" cy="2012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5" name="Arkusz" r:id="rId3" imgW="3057635" imgH="1304857" progId="Excel.Sheet.12">
                  <p:embed/>
                </p:oleObj>
              </mc:Choice>
              <mc:Fallback>
                <p:oleObj name="Arkusz" r:id="rId3" imgW="3057635" imgH="1304857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41375" y="2517775"/>
                        <a:ext cx="4719638" cy="201295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rgbClr val="003767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ytuł 1"/>
          <p:cNvSpPr txBox="1">
            <a:spLocks/>
          </p:cNvSpPr>
          <p:nvPr userDrawn="1"/>
        </p:nvSpPr>
        <p:spPr>
          <a:xfrm>
            <a:off x="0" y="1439141"/>
            <a:ext cx="5290457" cy="457107"/>
          </a:xfrm>
          <a:prstGeom prst="rect">
            <a:avLst/>
          </a:prstGeom>
          <a:solidFill>
            <a:srgbClr val="E31B23"/>
          </a:solidFill>
        </p:spPr>
        <p:txBody>
          <a:bodyPr vert="horz" lIns="828000" tIns="108000" rIns="91440" bIns="45720" rtlCol="0" anchor="t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sz="18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Kliknij, aby edytować styl</a:t>
            </a:r>
            <a:endParaRPr lang="pl-PL" sz="1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Obraz 13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0" y="0"/>
            <a:ext cx="2950720" cy="493819"/>
          </a:xfrm>
          <a:prstGeom prst="rect">
            <a:avLst/>
          </a:prstGeom>
        </p:spPr>
      </p:pic>
      <p:pic>
        <p:nvPicPr>
          <p:cNvPr id="9" name="Obraz 2" descr="Bez nazwy-10.pdf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308" t="31017" r="3411"/>
          <a:stretch/>
        </p:blipFill>
        <p:spPr bwMode="auto">
          <a:xfrm>
            <a:off x="3326400" y="396000"/>
            <a:ext cx="172800" cy="1132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Obraz 9"/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51" t="35113" r="12262" b="41183"/>
          <a:stretch/>
        </p:blipFill>
        <p:spPr>
          <a:xfrm>
            <a:off x="390025" y="411146"/>
            <a:ext cx="2916000" cy="656902"/>
          </a:xfrm>
          <a:prstGeom prst="rect">
            <a:avLst/>
          </a:prstGeom>
        </p:spPr>
      </p:pic>
      <p:sp>
        <p:nvSpPr>
          <p:cNvPr id="15" name="Tytuł 1"/>
          <p:cNvSpPr>
            <a:spLocks noGrp="1"/>
          </p:cNvSpPr>
          <p:nvPr>
            <p:ph type="ctrTitle"/>
          </p:nvPr>
        </p:nvSpPr>
        <p:spPr>
          <a:xfrm>
            <a:off x="3709225" y="536729"/>
            <a:ext cx="5377175" cy="281637"/>
          </a:xfrm>
        </p:spPr>
        <p:txBody>
          <a:bodyPr anchor="t">
            <a:noAutofit/>
          </a:bodyPr>
          <a:lstStyle>
            <a:lvl1pPr algn="l">
              <a:defRPr sz="18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pl-PL" dirty="0" smtClean="0"/>
              <a:t>Kliknij, aby edytować styl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7681743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ytuł 1"/>
          <p:cNvSpPr txBox="1">
            <a:spLocks/>
          </p:cNvSpPr>
          <p:nvPr userDrawn="1"/>
        </p:nvSpPr>
        <p:spPr>
          <a:xfrm>
            <a:off x="0" y="1439141"/>
            <a:ext cx="5290457" cy="457107"/>
          </a:xfrm>
          <a:prstGeom prst="rect">
            <a:avLst/>
          </a:prstGeom>
          <a:solidFill>
            <a:srgbClr val="E31B23"/>
          </a:solidFill>
        </p:spPr>
        <p:txBody>
          <a:bodyPr vert="horz" lIns="828000" tIns="108000" rIns="91440" bIns="45720" rtlCol="0" anchor="t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l-PL" sz="1800" dirty="0">
              <a:solidFill>
                <a:schemeClr val="bg1"/>
              </a:solidFill>
            </a:endParaRPr>
          </a:p>
        </p:txBody>
      </p:sp>
      <p:sp>
        <p:nvSpPr>
          <p:cNvPr id="9" name="Symbol zastępczy tekstu 5"/>
          <p:cNvSpPr>
            <a:spLocks noGrp="1"/>
          </p:cNvSpPr>
          <p:nvPr>
            <p:ph type="body" sz="quarter" idx="11"/>
          </p:nvPr>
        </p:nvSpPr>
        <p:spPr>
          <a:xfrm>
            <a:off x="523021" y="1476742"/>
            <a:ext cx="4189412" cy="406715"/>
          </a:xfrm>
        </p:spPr>
        <p:txBody>
          <a:bodyPr>
            <a:normAutofit/>
          </a:bodyPr>
          <a:lstStyle>
            <a:lvl1pPr marL="0" indent="0">
              <a:buNone/>
              <a:defRPr lang="pl-PL" sz="1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pl-PL" dirty="0" smtClean="0"/>
              <a:t>Kliknij, aby edytować style</a:t>
            </a:r>
            <a:endParaRPr lang="pl-PL" dirty="0"/>
          </a:p>
        </p:txBody>
      </p:sp>
      <p:sp>
        <p:nvSpPr>
          <p:cNvPr id="4" name="Symbol zastępczy tabeli 3"/>
          <p:cNvSpPr>
            <a:spLocks noGrp="1"/>
          </p:cNvSpPr>
          <p:nvPr>
            <p:ph type="tbl" sz="quarter" idx="12"/>
          </p:nvPr>
        </p:nvSpPr>
        <p:spPr>
          <a:xfrm>
            <a:off x="523021" y="2368428"/>
            <a:ext cx="4602163" cy="3890962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pl-PL" dirty="0"/>
          </a:p>
        </p:txBody>
      </p:sp>
      <p:pic>
        <p:nvPicPr>
          <p:cNvPr id="8" name="Obraz 2" descr="Bez nazwy-10.pdf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308" t="31017" r="3411"/>
          <a:stretch/>
        </p:blipFill>
        <p:spPr bwMode="auto">
          <a:xfrm>
            <a:off x="3326400" y="403200"/>
            <a:ext cx="172800" cy="1132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Obraz 9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51" t="35113" r="12262" b="41183"/>
          <a:stretch/>
        </p:blipFill>
        <p:spPr>
          <a:xfrm>
            <a:off x="390025" y="418346"/>
            <a:ext cx="2916000" cy="656902"/>
          </a:xfrm>
          <a:prstGeom prst="rect">
            <a:avLst/>
          </a:prstGeom>
        </p:spPr>
      </p:pic>
      <p:sp>
        <p:nvSpPr>
          <p:cNvPr id="13" name="Tytuł 1"/>
          <p:cNvSpPr>
            <a:spLocks noGrp="1"/>
          </p:cNvSpPr>
          <p:nvPr>
            <p:ph type="ctrTitle"/>
          </p:nvPr>
        </p:nvSpPr>
        <p:spPr>
          <a:xfrm>
            <a:off x="3709225" y="536729"/>
            <a:ext cx="5377175" cy="281637"/>
          </a:xfrm>
        </p:spPr>
        <p:txBody>
          <a:bodyPr anchor="t">
            <a:noAutofit/>
          </a:bodyPr>
          <a:lstStyle>
            <a:lvl1pPr algn="l">
              <a:defRPr sz="18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pl-PL" dirty="0" smtClean="0"/>
              <a:t>Kliknij, aby edytować styl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6554741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odtytuł 2"/>
          <p:cNvSpPr>
            <a:spLocks noGrp="1"/>
          </p:cNvSpPr>
          <p:nvPr>
            <p:ph type="subTitle" idx="1" hasCustomPrompt="1"/>
          </p:nvPr>
        </p:nvSpPr>
        <p:spPr>
          <a:xfrm>
            <a:off x="1452900" y="2032438"/>
            <a:ext cx="6858000" cy="1655762"/>
          </a:xfrm>
        </p:spPr>
        <p:txBody>
          <a:bodyPr>
            <a:normAutofit/>
          </a:bodyPr>
          <a:lstStyle>
            <a:lvl1pPr marL="285750" indent="-285750" algn="l">
              <a:buClr>
                <a:srgbClr val="E31B23"/>
              </a:buClr>
              <a:buFont typeface="Wingdings" panose="05000000000000000000" pitchFamily="2" charset="2"/>
              <a:buChar char="§"/>
              <a:defRPr sz="16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pl-PL" dirty="0" smtClean="0"/>
              <a:t>Kliknij, aby edytować styl wzorca tekstu</a:t>
            </a:r>
          </a:p>
        </p:txBody>
      </p:sp>
      <p:sp>
        <p:nvSpPr>
          <p:cNvPr id="2" name="Prostokąt 1"/>
          <p:cNvSpPr/>
          <p:nvPr userDrawn="1"/>
        </p:nvSpPr>
        <p:spPr>
          <a:xfrm>
            <a:off x="0" y="4612935"/>
            <a:ext cx="2959200" cy="2251077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3" name="Prostokąt 12"/>
          <p:cNvSpPr/>
          <p:nvPr userDrawn="1"/>
        </p:nvSpPr>
        <p:spPr>
          <a:xfrm>
            <a:off x="2959200" y="4612935"/>
            <a:ext cx="3254400" cy="2246208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4" name="Prostokąt 13"/>
          <p:cNvSpPr/>
          <p:nvPr userDrawn="1"/>
        </p:nvSpPr>
        <p:spPr>
          <a:xfrm>
            <a:off x="6213600" y="4615266"/>
            <a:ext cx="2920390" cy="2246208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5" name="Tytuł 1"/>
          <p:cNvSpPr txBox="1">
            <a:spLocks/>
          </p:cNvSpPr>
          <p:nvPr userDrawn="1"/>
        </p:nvSpPr>
        <p:spPr>
          <a:xfrm>
            <a:off x="714013" y="5548002"/>
            <a:ext cx="1235975" cy="28163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l-PL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foto</a:t>
            </a:r>
            <a:endParaRPr lang="pl-PL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ytuł 1"/>
          <p:cNvSpPr txBox="1">
            <a:spLocks/>
          </p:cNvSpPr>
          <p:nvPr userDrawn="1"/>
        </p:nvSpPr>
        <p:spPr>
          <a:xfrm>
            <a:off x="3968413" y="5548002"/>
            <a:ext cx="1235975" cy="28163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l-PL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foto</a:t>
            </a:r>
            <a:endParaRPr lang="pl-PL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ytuł 1"/>
          <p:cNvSpPr txBox="1">
            <a:spLocks/>
          </p:cNvSpPr>
          <p:nvPr userDrawn="1"/>
        </p:nvSpPr>
        <p:spPr>
          <a:xfrm>
            <a:off x="7105812" y="5548002"/>
            <a:ext cx="1235975" cy="28163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l-PL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foto</a:t>
            </a:r>
            <a:endParaRPr lang="pl-PL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8" name="Obraz 2" descr="Bez nazwy-10.pdf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308" t="31017" r="3411"/>
          <a:stretch/>
        </p:blipFill>
        <p:spPr bwMode="auto">
          <a:xfrm>
            <a:off x="3326400" y="396000"/>
            <a:ext cx="172800" cy="1132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Obraz 18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51" t="35113" r="12262" b="41183"/>
          <a:stretch/>
        </p:blipFill>
        <p:spPr>
          <a:xfrm>
            <a:off x="390025" y="411146"/>
            <a:ext cx="2916000" cy="656902"/>
          </a:xfrm>
          <a:prstGeom prst="rect">
            <a:avLst/>
          </a:prstGeom>
        </p:spPr>
      </p:pic>
      <p:sp>
        <p:nvSpPr>
          <p:cNvPr id="20" name="Tytuł 1"/>
          <p:cNvSpPr>
            <a:spLocks noGrp="1"/>
          </p:cNvSpPr>
          <p:nvPr>
            <p:ph type="ctrTitle"/>
          </p:nvPr>
        </p:nvSpPr>
        <p:spPr>
          <a:xfrm>
            <a:off x="3709225" y="536729"/>
            <a:ext cx="5377175" cy="281637"/>
          </a:xfrm>
        </p:spPr>
        <p:txBody>
          <a:bodyPr anchor="t">
            <a:noAutofit/>
          </a:bodyPr>
          <a:lstStyle>
            <a:lvl1pPr algn="l">
              <a:defRPr sz="18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pl-PL" dirty="0" smtClean="0"/>
              <a:t>Kliknij, aby edytować styl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954732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odtytuł 2"/>
          <p:cNvSpPr>
            <a:spLocks noGrp="1"/>
          </p:cNvSpPr>
          <p:nvPr>
            <p:ph type="subTitle" idx="1" hasCustomPrompt="1"/>
          </p:nvPr>
        </p:nvSpPr>
        <p:spPr>
          <a:xfrm>
            <a:off x="3298824" y="1630249"/>
            <a:ext cx="5012075" cy="2057951"/>
          </a:xfrm>
        </p:spPr>
        <p:txBody>
          <a:bodyPr>
            <a:normAutofit/>
          </a:bodyPr>
          <a:lstStyle>
            <a:lvl1pPr marL="285750" indent="-285750" algn="l">
              <a:buClr>
                <a:srgbClr val="E31B23"/>
              </a:buClr>
              <a:buFont typeface="Wingdings" panose="05000000000000000000" pitchFamily="2" charset="2"/>
              <a:buChar char="§"/>
              <a:defRPr sz="16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pl-PL" dirty="0" smtClean="0"/>
              <a:t>Kliknij, aby edytować styl wzorca tekstu</a:t>
            </a:r>
          </a:p>
        </p:txBody>
      </p:sp>
      <p:sp>
        <p:nvSpPr>
          <p:cNvPr id="2" name="Prostokąt 1"/>
          <p:cNvSpPr/>
          <p:nvPr userDrawn="1"/>
        </p:nvSpPr>
        <p:spPr>
          <a:xfrm>
            <a:off x="0" y="4310743"/>
            <a:ext cx="2959200" cy="255326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3" name="Prostokąt 12"/>
          <p:cNvSpPr/>
          <p:nvPr userDrawn="1"/>
        </p:nvSpPr>
        <p:spPr>
          <a:xfrm>
            <a:off x="0" y="1630249"/>
            <a:ext cx="2959200" cy="2680494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5" name="Tytuł 1"/>
          <p:cNvSpPr txBox="1">
            <a:spLocks/>
          </p:cNvSpPr>
          <p:nvPr userDrawn="1"/>
        </p:nvSpPr>
        <p:spPr>
          <a:xfrm>
            <a:off x="714013" y="5548002"/>
            <a:ext cx="1235975" cy="28163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l-PL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foto</a:t>
            </a:r>
            <a:endParaRPr lang="pl-PL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ytuł 1"/>
          <p:cNvSpPr txBox="1">
            <a:spLocks/>
          </p:cNvSpPr>
          <p:nvPr userDrawn="1"/>
        </p:nvSpPr>
        <p:spPr>
          <a:xfrm>
            <a:off x="714013" y="2714175"/>
            <a:ext cx="1235975" cy="28163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l-PL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foto</a:t>
            </a:r>
            <a:endParaRPr lang="pl-PL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Obraz 2" descr="Bez nazwy-10.pdf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308" t="31017" r="3411"/>
          <a:stretch/>
        </p:blipFill>
        <p:spPr bwMode="auto">
          <a:xfrm>
            <a:off x="3326400" y="396000"/>
            <a:ext cx="172800" cy="1132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Obraz 10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51" t="35113" r="12262" b="41183"/>
          <a:stretch/>
        </p:blipFill>
        <p:spPr>
          <a:xfrm>
            <a:off x="390025" y="411146"/>
            <a:ext cx="2916000" cy="656902"/>
          </a:xfrm>
          <a:prstGeom prst="rect">
            <a:avLst/>
          </a:prstGeom>
        </p:spPr>
      </p:pic>
      <p:sp>
        <p:nvSpPr>
          <p:cNvPr id="14" name="Tytuł 1"/>
          <p:cNvSpPr>
            <a:spLocks noGrp="1"/>
          </p:cNvSpPr>
          <p:nvPr>
            <p:ph type="ctrTitle"/>
          </p:nvPr>
        </p:nvSpPr>
        <p:spPr>
          <a:xfrm>
            <a:off x="3709225" y="536729"/>
            <a:ext cx="5377175" cy="281637"/>
          </a:xfrm>
        </p:spPr>
        <p:txBody>
          <a:bodyPr anchor="t">
            <a:noAutofit/>
          </a:bodyPr>
          <a:lstStyle>
            <a:lvl1pPr algn="l">
              <a:defRPr sz="18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pl-PL" dirty="0" smtClean="0"/>
              <a:t>Kliknij, aby edytować styl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1644348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ytułu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50342D-BFEB-4330-B4F3-C064C2945100}" type="datetimeFigureOut">
              <a:rPr lang="pl-PL" smtClean="0"/>
              <a:t>27.08.2018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8E4E4C-188F-43B4-9E25-398DACDF1415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6907924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5" r:id="rId2"/>
    <p:sldLayoutId id="2147483688" r:id="rId3"/>
    <p:sldLayoutId id="2147483701" r:id="rId4"/>
    <p:sldLayoutId id="2147483702" r:id="rId5"/>
    <p:sldLayoutId id="2147483699" r:id="rId6"/>
    <p:sldLayoutId id="2147483703" r:id="rId7"/>
    <p:sldLayoutId id="2147483687" r:id="rId8"/>
    <p:sldLayoutId id="2147483700" r:id="rId9"/>
    <p:sldLayoutId id="2147483697" r:id="rId10"/>
    <p:sldLayoutId id="2147483705" r:id="rId11"/>
    <p:sldLayoutId id="2147483704" r:id="rId12"/>
    <p:sldLayoutId id="2147483698" r:id="rId13"/>
  </p:sldLayoutIdLst>
  <p:timing>
    <p:tnLst>
      <p:par>
        <p:cTn id="1" dur="indefinite" restart="never" nodeType="tmRoot"/>
      </p:par>
    </p:tnLst>
  </p:timing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zrzutka.pl/robotics" TargetMode="External"/><Relationship Id="rId7" Type="http://schemas.openxmlformats.org/officeDocument/2006/relationships/image" Target="../media/image44.jpeg"/><Relationship Id="rId2" Type="http://schemas.openxmlformats.org/officeDocument/2006/relationships/hyperlink" Target="https://github.com/Borzyszkowski/Robotics-in-India-Intelligent-Robot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jpg"/><Relationship Id="rId5" Type="http://schemas.openxmlformats.org/officeDocument/2006/relationships/image" Target="../media/image20.png"/><Relationship Id="rId4" Type="http://schemas.openxmlformats.org/officeDocument/2006/relationships/hyperlink" Target="youcaring.com/robotics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jpe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emf"/><Relationship Id="rId5" Type="http://schemas.openxmlformats.org/officeDocument/2006/relationships/image" Target="../media/image13.emf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g"/><Relationship Id="rId4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zrzutka.pl/robotics" TargetMode="External"/><Relationship Id="rId7" Type="http://schemas.openxmlformats.org/officeDocument/2006/relationships/image" Target="../media/image24.jpeg"/><Relationship Id="rId2" Type="http://schemas.openxmlformats.org/officeDocument/2006/relationships/hyperlink" Target="https://github.com/Borzyszkowski/Robotics-in-India-Intelligent-Robot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23.jpeg"/><Relationship Id="rId4" Type="http://schemas.openxmlformats.org/officeDocument/2006/relationships/hyperlink" Target="youcaring.com/robotics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8.jpeg"/><Relationship Id="rId2" Type="http://schemas.openxmlformats.org/officeDocument/2006/relationships/video" Target="https://www.youtube.com/embed/9QRTg-4q634" TargetMode="External"/><Relationship Id="rId1" Type="http://schemas.openxmlformats.org/officeDocument/2006/relationships/video" Target="https://www.youtube.com/embed/BBwEF6WBUQs" TargetMode="External"/><Relationship Id="rId6" Type="http://schemas.openxmlformats.org/officeDocument/2006/relationships/image" Target="../media/image27.jpeg"/><Relationship Id="rId5" Type="http://schemas.openxmlformats.org/officeDocument/2006/relationships/hyperlink" Target="https://zhengludwig.wordpress.com/projects/self-driving-rc-car/" TargetMode="External"/><Relationship Id="rId4" Type="http://schemas.openxmlformats.org/officeDocument/2006/relationships/hyperlink" Target="https://github.com/hamuchiwa/AutoRCCar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454398" y="3950832"/>
            <a:ext cx="6278400" cy="1362075"/>
          </a:xfrm>
        </p:spPr>
        <p:txBody>
          <a:bodyPr/>
          <a:lstStyle/>
          <a:p>
            <a:r>
              <a:rPr lang="pl-PL" dirty="0" smtClean="0"/>
              <a:t>„</a:t>
            </a:r>
            <a:r>
              <a:rPr lang="pl-PL" dirty="0" err="1" smtClean="0"/>
              <a:t>Robotics</a:t>
            </a:r>
            <a:r>
              <a:rPr lang="pl-PL" dirty="0" smtClean="0"/>
              <a:t> in </a:t>
            </a:r>
            <a:r>
              <a:rPr lang="pl-PL" dirty="0" err="1" smtClean="0"/>
              <a:t>India</a:t>
            </a:r>
            <a:r>
              <a:rPr lang="pl-PL" dirty="0" smtClean="0"/>
              <a:t>”</a:t>
            </a:r>
            <a:br>
              <a:rPr lang="pl-PL" dirty="0" smtClean="0"/>
            </a:br>
            <a:r>
              <a:rPr lang="pl-PL" u="sng" dirty="0" err="1" smtClean="0"/>
              <a:t>Intelligent</a:t>
            </a:r>
            <a:r>
              <a:rPr lang="pl-PL" u="sng" dirty="0" smtClean="0"/>
              <a:t> Robot - Remote Car </a:t>
            </a:r>
            <a:r>
              <a:rPr lang="pl-PL" u="sng" dirty="0" err="1" smtClean="0"/>
              <a:t>project</a:t>
            </a:r>
            <a:endParaRPr lang="pl-PL" u="sng" dirty="0"/>
          </a:p>
        </p:txBody>
      </p:sp>
      <p:sp>
        <p:nvSpPr>
          <p:cNvPr id="3" name="Symbol zastępczy tekstu 2"/>
          <p:cNvSpPr>
            <a:spLocks noGrp="1"/>
          </p:cNvSpPr>
          <p:nvPr>
            <p:ph type="body" sz="quarter" idx="10"/>
          </p:nvPr>
        </p:nvSpPr>
        <p:spPr>
          <a:xfrm>
            <a:off x="1725122" y="5142591"/>
            <a:ext cx="5736952" cy="843902"/>
          </a:xfrm>
        </p:spPr>
        <p:txBody>
          <a:bodyPr>
            <a:normAutofit fontScale="92500" lnSpcReduction="10000"/>
          </a:bodyPr>
          <a:lstStyle/>
          <a:p>
            <a:r>
              <a:rPr lang="pl-PL" sz="1800" dirty="0" smtClean="0"/>
              <a:t>by Bartłomiej Borzyszkowski (Poland)</a:t>
            </a:r>
            <a:r>
              <a:rPr lang="pl-PL" dirty="0" smtClean="0"/>
              <a:t/>
            </a:r>
            <a:br>
              <a:rPr lang="pl-PL" dirty="0" smtClean="0"/>
            </a:br>
            <a:r>
              <a:rPr lang="pl-PL" dirty="0" smtClean="0"/>
              <a:t/>
            </a:r>
            <a:br>
              <a:rPr lang="pl-PL" dirty="0" smtClean="0"/>
            </a:br>
            <a:r>
              <a:rPr lang="pl-PL" i="1" dirty="0" err="1" smtClean="0"/>
              <a:t>Gdansk</a:t>
            </a:r>
            <a:r>
              <a:rPr lang="pl-PL" i="1" dirty="0" smtClean="0"/>
              <a:t> University of Technology (ETI)</a:t>
            </a:r>
            <a:br>
              <a:rPr lang="pl-PL" i="1" dirty="0" smtClean="0"/>
            </a:br>
            <a:r>
              <a:rPr lang="pl-PL" i="1" dirty="0" smtClean="0"/>
              <a:t>Karunya </a:t>
            </a:r>
            <a:r>
              <a:rPr lang="pl-PL" i="1" dirty="0" err="1" smtClean="0"/>
              <a:t>Institute</a:t>
            </a:r>
            <a:r>
              <a:rPr lang="pl-PL" i="1" dirty="0" smtClean="0"/>
              <a:t> of Technology and </a:t>
            </a:r>
            <a:r>
              <a:rPr lang="pl-PL" i="1" dirty="0" err="1" smtClean="0"/>
              <a:t>Sciences</a:t>
            </a:r>
            <a:r>
              <a:rPr lang="pl-PL" i="1" dirty="0" smtClean="0"/>
              <a:t> (ET)</a:t>
            </a:r>
            <a:r>
              <a:rPr lang="pl-PL" dirty="0" smtClean="0"/>
              <a:t/>
            </a:r>
            <a:br>
              <a:rPr lang="pl-PL" dirty="0" smtClean="0"/>
            </a:br>
            <a:endParaRPr lang="pl-PL" dirty="0"/>
          </a:p>
        </p:txBody>
      </p:sp>
      <p:pic>
        <p:nvPicPr>
          <p:cNvPr id="19" name="Obraz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0408" y="1408932"/>
            <a:ext cx="3352678" cy="1824125"/>
          </a:xfrm>
          <a:prstGeom prst="rect">
            <a:avLst/>
          </a:prstGeom>
        </p:spPr>
      </p:pic>
      <p:pic>
        <p:nvPicPr>
          <p:cNvPr id="18" name="Obraz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130" y="-812350"/>
            <a:ext cx="7700938" cy="5444220"/>
          </a:xfrm>
          <a:prstGeom prst="rect">
            <a:avLst/>
          </a:prstGeom>
        </p:spPr>
      </p:pic>
      <p:pic>
        <p:nvPicPr>
          <p:cNvPr id="12" name="Obraz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1383" y="2852120"/>
            <a:ext cx="4124431" cy="761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126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 dirty="0"/>
              <a:t>„</a:t>
            </a:r>
            <a:r>
              <a:rPr lang="pl-PL" dirty="0" err="1"/>
              <a:t>Robotics</a:t>
            </a:r>
            <a:r>
              <a:rPr lang="pl-PL" dirty="0"/>
              <a:t> in </a:t>
            </a:r>
            <a:r>
              <a:rPr lang="pl-PL" dirty="0" err="1"/>
              <a:t>India</a:t>
            </a:r>
            <a:r>
              <a:rPr lang="pl-PL" dirty="0"/>
              <a:t>” – </a:t>
            </a:r>
            <a:r>
              <a:rPr lang="pl-PL" dirty="0" err="1"/>
              <a:t>Intelligent</a:t>
            </a:r>
            <a:r>
              <a:rPr lang="pl-PL" dirty="0"/>
              <a:t> Robot </a:t>
            </a:r>
            <a:r>
              <a:rPr lang="pl-PL" dirty="0" err="1"/>
              <a:t>project</a:t>
            </a:r>
            <a:r>
              <a:rPr lang="pl-PL" dirty="0"/>
              <a:t/>
            </a:r>
            <a:br>
              <a:rPr lang="pl-PL" dirty="0"/>
            </a:br>
            <a:r>
              <a:rPr lang="pl-PL" sz="1400" dirty="0"/>
              <a:t>by Bartłomiej Borzyszkowski</a:t>
            </a:r>
            <a:endParaRPr lang="pl-PL" dirty="0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/>
          </a:bodyPr>
          <a:lstStyle/>
          <a:p>
            <a:r>
              <a:rPr lang="pl-PL" sz="2000" dirty="0"/>
              <a:t>Construction </a:t>
            </a:r>
            <a:r>
              <a:rPr lang="pl-PL" sz="2000" dirty="0" err="1"/>
              <a:t>details</a:t>
            </a:r>
            <a:r>
              <a:rPr lang="pl-PL" sz="2000" dirty="0"/>
              <a:t> - </a:t>
            </a:r>
            <a:r>
              <a:rPr lang="pl-PL" sz="2000" dirty="0" err="1" smtClean="0"/>
              <a:t>architecture</a:t>
            </a:r>
            <a:endParaRPr lang="pl-PL" sz="2000" dirty="0"/>
          </a:p>
        </p:txBody>
      </p:sp>
      <p:pic>
        <p:nvPicPr>
          <p:cNvPr id="5" name="Obraz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8072" y="2385743"/>
            <a:ext cx="5397493" cy="4158477"/>
          </a:xfrm>
          <a:prstGeom prst="rect">
            <a:avLst/>
          </a:prstGeom>
        </p:spPr>
      </p:pic>
      <p:pic>
        <p:nvPicPr>
          <p:cNvPr id="3" name="Obraz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38696" cy="1426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01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5" name="Obraz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414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 dirty="0"/>
              <a:t>„</a:t>
            </a:r>
            <a:r>
              <a:rPr lang="pl-PL" dirty="0" err="1"/>
              <a:t>Robotics</a:t>
            </a:r>
            <a:r>
              <a:rPr lang="pl-PL" dirty="0"/>
              <a:t> in </a:t>
            </a:r>
            <a:r>
              <a:rPr lang="pl-PL" dirty="0" err="1"/>
              <a:t>India</a:t>
            </a:r>
            <a:r>
              <a:rPr lang="pl-PL" dirty="0"/>
              <a:t>” – </a:t>
            </a:r>
            <a:r>
              <a:rPr lang="pl-PL" dirty="0" err="1"/>
              <a:t>Intelligent</a:t>
            </a:r>
            <a:r>
              <a:rPr lang="pl-PL" dirty="0"/>
              <a:t> Robot </a:t>
            </a:r>
            <a:r>
              <a:rPr lang="pl-PL" dirty="0" err="1"/>
              <a:t>project</a:t>
            </a:r>
            <a:r>
              <a:rPr lang="pl-PL" dirty="0"/>
              <a:t/>
            </a:r>
            <a:br>
              <a:rPr lang="pl-PL" dirty="0"/>
            </a:br>
            <a:r>
              <a:rPr lang="pl-PL" sz="1400" dirty="0"/>
              <a:t>by Bartłomiej Borzyszkowski</a:t>
            </a:r>
            <a:endParaRPr lang="pl-PL" dirty="0"/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>
          <a:xfrm>
            <a:off x="523021" y="2361049"/>
            <a:ext cx="6858000" cy="16557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1400" u="sng" dirty="0" err="1" smtClean="0"/>
              <a:t>Computer</a:t>
            </a:r>
            <a:r>
              <a:rPr lang="pl-PL" sz="1400" u="sng" dirty="0" smtClean="0"/>
              <a:t> – laptop/PC:</a:t>
            </a:r>
          </a:p>
          <a:p>
            <a:r>
              <a:rPr lang="pl-PL" sz="1400" dirty="0" err="1" smtClean="0"/>
              <a:t>Working</a:t>
            </a:r>
            <a:r>
              <a:rPr lang="pl-PL" sz="1400" dirty="0" smtClean="0"/>
              <a:t> as a </a:t>
            </a:r>
            <a:r>
              <a:rPr lang="pl-PL" sz="1400" dirty="0" err="1" smtClean="0"/>
              <a:t>server</a:t>
            </a:r>
            <a:r>
              <a:rPr lang="pl-PL" sz="1400" dirty="0" smtClean="0"/>
              <a:t> for </a:t>
            </a:r>
            <a:r>
              <a:rPr lang="pl-PL" sz="1400" dirty="0" err="1" smtClean="0"/>
              <a:t>Raspberry</a:t>
            </a:r>
            <a:r>
              <a:rPr lang="pl-PL" sz="1400" dirty="0" smtClean="0"/>
              <a:t> Pi (</a:t>
            </a:r>
            <a:r>
              <a:rPr lang="pl-PL" sz="1400" dirty="0" err="1" smtClean="0"/>
              <a:t>client</a:t>
            </a:r>
            <a:r>
              <a:rPr lang="pl-PL" sz="1400" dirty="0" smtClean="0"/>
              <a:t>) via Wi-Fi</a:t>
            </a:r>
          </a:p>
          <a:p>
            <a:r>
              <a:rPr lang="pl-PL" sz="1400" dirty="0" err="1" smtClean="0"/>
              <a:t>Collecting</a:t>
            </a:r>
            <a:r>
              <a:rPr lang="pl-PL" sz="1400" dirty="0" smtClean="0"/>
              <a:t> </a:t>
            </a:r>
            <a:r>
              <a:rPr lang="pl-PL" sz="1400" dirty="0" err="1" smtClean="0"/>
              <a:t>information</a:t>
            </a:r>
            <a:r>
              <a:rPr lang="pl-PL" sz="1400" dirty="0" smtClean="0"/>
              <a:t> </a:t>
            </a:r>
            <a:r>
              <a:rPr lang="pl-PL" sz="1400" dirty="0" err="1" smtClean="0"/>
              <a:t>about</a:t>
            </a:r>
            <a:r>
              <a:rPr lang="pl-PL" sz="1400" dirty="0" smtClean="0"/>
              <a:t> </a:t>
            </a:r>
            <a:r>
              <a:rPr lang="pl-PL" sz="1400" dirty="0" err="1" smtClean="0"/>
              <a:t>steering</a:t>
            </a:r>
            <a:r>
              <a:rPr lang="pl-PL" sz="1400" dirty="0" smtClean="0"/>
              <a:t> from the keyboard and </a:t>
            </a:r>
            <a:r>
              <a:rPr lang="pl-PL" sz="1400" dirty="0" err="1" smtClean="0"/>
              <a:t>forwarding</a:t>
            </a:r>
            <a:r>
              <a:rPr lang="pl-PL" sz="1400" dirty="0" smtClean="0"/>
              <a:t> </a:t>
            </a:r>
            <a:r>
              <a:rPr lang="pl-PL" sz="1400" dirty="0" err="1" smtClean="0"/>
              <a:t>it</a:t>
            </a:r>
            <a:r>
              <a:rPr lang="pl-PL" sz="1400" dirty="0" smtClean="0"/>
              <a:t> to the </a:t>
            </a:r>
            <a:r>
              <a:rPr lang="pl-PL" sz="1400" dirty="0" err="1" smtClean="0"/>
              <a:t>Raspberry</a:t>
            </a:r>
            <a:r>
              <a:rPr lang="pl-PL" sz="1400" dirty="0" smtClean="0"/>
              <a:t> Pi</a:t>
            </a:r>
            <a:endParaRPr lang="pl-PL" sz="1400" dirty="0"/>
          </a:p>
          <a:p>
            <a:r>
              <a:rPr lang="pl-PL" sz="1400" dirty="0" err="1" smtClean="0"/>
              <a:t>Receiving</a:t>
            </a:r>
            <a:r>
              <a:rPr lang="pl-PL" sz="1400" dirty="0" smtClean="0"/>
              <a:t> video from the </a:t>
            </a:r>
            <a:r>
              <a:rPr lang="pl-PL" sz="1400" dirty="0" err="1" smtClean="0"/>
              <a:t>Raspberry</a:t>
            </a:r>
            <a:r>
              <a:rPr lang="pl-PL" sz="1400" dirty="0" smtClean="0"/>
              <a:t> Pi and </a:t>
            </a:r>
            <a:r>
              <a:rPr lang="pl-PL" sz="1400" dirty="0" err="1" smtClean="0"/>
              <a:t>showing</a:t>
            </a:r>
            <a:r>
              <a:rPr lang="pl-PL" sz="1400" dirty="0" smtClean="0"/>
              <a:t> the display</a:t>
            </a:r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pl-PL" sz="2000" dirty="0"/>
              <a:t>Construction </a:t>
            </a:r>
            <a:r>
              <a:rPr lang="pl-PL" sz="2000" dirty="0" err="1"/>
              <a:t>details</a:t>
            </a:r>
            <a:r>
              <a:rPr lang="pl-PL" sz="2000" dirty="0"/>
              <a:t> - </a:t>
            </a:r>
            <a:r>
              <a:rPr lang="pl-PL" sz="2000" dirty="0" err="1" smtClean="0"/>
              <a:t>Computer</a:t>
            </a:r>
            <a:endParaRPr lang="pl-PL" sz="2000" dirty="0"/>
          </a:p>
        </p:txBody>
      </p:sp>
      <p:pic>
        <p:nvPicPr>
          <p:cNvPr id="5" name="Obraz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020" y="3850066"/>
            <a:ext cx="4906205" cy="2759740"/>
          </a:xfrm>
          <a:prstGeom prst="rect">
            <a:avLst/>
          </a:prstGeom>
        </p:spPr>
      </p:pic>
      <p:pic>
        <p:nvPicPr>
          <p:cNvPr id="6" name="Obraz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856113" y="3826540"/>
            <a:ext cx="2783266" cy="2783266"/>
          </a:xfrm>
          <a:prstGeom prst="rect">
            <a:avLst/>
          </a:prstGeom>
        </p:spPr>
      </p:pic>
      <p:pic>
        <p:nvPicPr>
          <p:cNvPr id="7" name="Obraz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38696" cy="1426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17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 dirty="0"/>
              <a:t>„</a:t>
            </a:r>
            <a:r>
              <a:rPr lang="pl-PL" dirty="0" err="1"/>
              <a:t>Robotics</a:t>
            </a:r>
            <a:r>
              <a:rPr lang="pl-PL" dirty="0"/>
              <a:t> in </a:t>
            </a:r>
            <a:r>
              <a:rPr lang="pl-PL" dirty="0" err="1"/>
              <a:t>India</a:t>
            </a:r>
            <a:r>
              <a:rPr lang="pl-PL" dirty="0"/>
              <a:t>” – </a:t>
            </a:r>
            <a:r>
              <a:rPr lang="pl-PL" dirty="0" err="1"/>
              <a:t>Intelligent</a:t>
            </a:r>
            <a:r>
              <a:rPr lang="pl-PL" dirty="0"/>
              <a:t> Robot </a:t>
            </a:r>
            <a:r>
              <a:rPr lang="pl-PL" dirty="0" err="1"/>
              <a:t>project</a:t>
            </a:r>
            <a:r>
              <a:rPr lang="pl-PL" dirty="0"/>
              <a:t/>
            </a:r>
            <a:br>
              <a:rPr lang="pl-PL" dirty="0"/>
            </a:br>
            <a:r>
              <a:rPr lang="pl-PL" sz="1400" dirty="0"/>
              <a:t>by Bartłomiej Borzyszkowski</a:t>
            </a:r>
            <a:endParaRPr lang="pl-PL" dirty="0"/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>
          <a:xfrm>
            <a:off x="523021" y="2309818"/>
            <a:ext cx="6858000" cy="165576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sz="1400" u="sng" dirty="0" err="1"/>
              <a:t>Raspberry</a:t>
            </a:r>
            <a:r>
              <a:rPr lang="pl-PL" sz="1400" u="sng" dirty="0"/>
              <a:t> Pi:</a:t>
            </a:r>
          </a:p>
          <a:p>
            <a:r>
              <a:rPr lang="pl-PL" sz="1400" dirty="0" err="1"/>
              <a:t>Working</a:t>
            </a:r>
            <a:r>
              <a:rPr lang="pl-PL" sz="1400" dirty="0"/>
              <a:t> as a </a:t>
            </a:r>
            <a:r>
              <a:rPr lang="pl-PL" sz="1400" dirty="0" err="1"/>
              <a:t>client</a:t>
            </a:r>
            <a:r>
              <a:rPr lang="pl-PL" sz="1400" dirty="0"/>
              <a:t> for the </a:t>
            </a:r>
            <a:r>
              <a:rPr lang="pl-PL" sz="1400" dirty="0" err="1"/>
              <a:t>computer</a:t>
            </a:r>
            <a:r>
              <a:rPr lang="pl-PL" sz="1400" dirty="0"/>
              <a:t> (</a:t>
            </a:r>
            <a:r>
              <a:rPr lang="pl-PL" sz="1400" dirty="0" err="1"/>
              <a:t>server</a:t>
            </a:r>
            <a:r>
              <a:rPr lang="pl-PL" sz="1400" dirty="0"/>
              <a:t>) via Wi-Fi</a:t>
            </a:r>
          </a:p>
          <a:p>
            <a:r>
              <a:rPr lang="pl-PL" sz="1400" dirty="0" err="1"/>
              <a:t>Connected</a:t>
            </a:r>
            <a:r>
              <a:rPr lang="pl-PL" sz="1400" dirty="0"/>
              <a:t> to the </a:t>
            </a:r>
            <a:r>
              <a:rPr lang="pl-PL" sz="1400" dirty="0" err="1"/>
              <a:t>Arduino</a:t>
            </a:r>
            <a:r>
              <a:rPr lang="pl-PL" sz="1400" dirty="0"/>
              <a:t> via USB</a:t>
            </a:r>
          </a:p>
          <a:p>
            <a:r>
              <a:rPr lang="pl-PL" sz="1400" dirty="0" err="1"/>
              <a:t>Connected</a:t>
            </a:r>
            <a:r>
              <a:rPr lang="pl-PL" sz="1400" dirty="0"/>
              <a:t> with Pi </a:t>
            </a:r>
            <a:r>
              <a:rPr lang="pl-PL" sz="1400" dirty="0" err="1"/>
              <a:t>camera</a:t>
            </a:r>
            <a:endParaRPr lang="pl-PL" sz="1400" dirty="0"/>
          </a:p>
          <a:p>
            <a:r>
              <a:rPr lang="pl-PL" sz="1400" dirty="0" err="1"/>
              <a:t>Collecting</a:t>
            </a:r>
            <a:r>
              <a:rPr lang="pl-PL" sz="1400" dirty="0"/>
              <a:t> </a:t>
            </a:r>
            <a:r>
              <a:rPr lang="pl-PL" sz="1400" dirty="0" err="1"/>
              <a:t>information</a:t>
            </a:r>
            <a:r>
              <a:rPr lang="pl-PL" sz="1400" dirty="0"/>
              <a:t> </a:t>
            </a:r>
            <a:r>
              <a:rPr lang="pl-PL" sz="1400" dirty="0" err="1"/>
              <a:t>about</a:t>
            </a:r>
            <a:r>
              <a:rPr lang="pl-PL" sz="1400" dirty="0"/>
              <a:t> </a:t>
            </a:r>
            <a:r>
              <a:rPr lang="pl-PL" sz="1400" dirty="0" err="1"/>
              <a:t>steering</a:t>
            </a:r>
            <a:r>
              <a:rPr lang="pl-PL" sz="1400" dirty="0"/>
              <a:t> from the </a:t>
            </a:r>
            <a:r>
              <a:rPr lang="pl-PL" sz="1400" dirty="0" err="1"/>
              <a:t>computer</a:t>
            </a:r>
            <a:r>
              <a:rPr lang="pl-PL" sz="1400" dirty="0"/>
              <a:t> (keyboard) and </a:t>
            </a:r>
            <a:r>
              <a:rPr lang="pl-PL" sz="1400" dirty="0" err="1"/>
              <a:t>forwarding</a:t>
            </a:r>
            <a:r>
              <a:rPr lang="pl-PL" sz="1400" dirty="0"/>
              <a:t> </a:t>
            </a:r>
            <a:r>
              <a:rPr lang="pl-PL" sz="1400" dirty="0" err="1"/>
              <a:t>it</a:t>
            </a:r>
            <a:r>
              <a:rPr lang="pl-PL" sz="1400" dirty="0"/>
              <a:t> to </a:t>
            </a:r>
            <a:r>
              <a:rPr lang="pl-PL" sz="1400" dirty="0" smtClean="0"/>
              <a:t>the </a:t>
            </a:r>
            <a:r>
              <a:rPr lang="pl-PL" sz="1400" dirty="0" err="1" smtClean="0"/>
              <a:t>Arduino</a:t>
            </a:r>
            <a:endParaRPr lang="pl-PL" sz="1400" dirty="0"/>
          </a:p>
          <a:p>
            <a:r>
              <a:rPr lang="pl-PL" sz="1400" dirty="0" err="1"/>
              <a:t>Collecting</a:t>
            </a:r>
            <a:r>
              <a:rPr lang="pl-PL" sz="1400" dirty="0"/>
              <a:t> data from the </a:t>
            </a:r>
            <a:r>
              <a:rPr lang="pl-PL" sz="1400" dirty="0" err="1"/>
              <a:t>camera</a:t>
            </a:r>
            <a:r>
              <a:rPr lang="pl-PL" sz="1400" dirty="0"/>
              <a:t> and </a:t>
            </a:r>
            <a:r>
              <a:rPr lang="pl-PL" sz="1400" dirty="0" err="1"/>
              <a:t>sending</a:t>
            </a:r>
            <a:r>
              <a:rPr lang="pl-PL" sz="1400" dirty="0"/>
              <a:t> </a:t>
            </a:r>
            <a:r>
              <a:rPr lang="pl-PL" sz="1400" dirty="0" err="1"/>
              <a:t>it</a:t>
            </a:r>
            <a:r>
              <a:rPr lang="pl-PL" sz="1400" dirty="0"/>
              <a:t> to the </a:t>
            </a:r>
            <a:r>
              <a:rPr lang="pl-PL" sz="1400" dirty="0" err="1"/>
              <a:t>computer</a:t>
            </a:r>
            <a:endParaRPr lang="pl-PL" sz="1400" dirty="0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quarter" idx="10"/>
          </p:nvPr>
        </p:nvSpPr>
        <p:spPr>
          <a:xfrm>
            <a:off x="523021" y="1687760"/>
            <a:ext cx="4519242" cy="406715"/>
          </a:xfrm>
        </p:spPr>
        <p:txBody>
          <a:bodyPr>
            <a:noAutofit/>
          </a:bodyPr>
          <a:lstStyle/>
          <a:p>
            <a:r>
              <a:rPr lang="pl-PL" sz="2000" dirty="0"/>
              <a:t>Construction </a:t>
            </a:r>
            <a:r>
              <a:rPr lang="pl-PL" sz="2000" dirty="0" err="1"/>
              <a:t>details</a:t>
            </a:r>
            <a:r>
              <a:rPr lang="pl-PL" sz="2000" dirty="0"/>
              <a:t> </a:t>
            </a:r>
            <a:r>
              <a:rPr lang="pl-PL" sz="2000" dirty="0" smtClean="0"/>
              <a:t>– </a:t>
            </a:r>
            <a:r>
              <a:rPr lang="pl-PL" sz="2000" dirty="0" err="1" smtClean="0"/>
              <a:t>Raspberry</a:t>
            </a:r>
            <a:r>
              <a:rPr lang="pl-PL" sz="2000" dirty="0" smtClean="0"/>
              <a:t> Pi</a:t>
            </a:r>
            <a:endParaRPr lang="pl-PL" sz="2000" dirty="0"/>
          </a:p>
        </p:txBody>
      </p:sp>
      <p:pic>
        <p:nvPicPr>
          <p:cNvPr id="5" name="Obraz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603464" y="3857392"/>
            <a:ext cx="2467447" cy="3289928"/>
          </a:xfrm>
          <a:prstGeom prst="rect">
            <a:avLst/>
          </a:prstGeom>
        </p:spPr>
      </p:pic>
      <p:pic>
        <p:nvPicPr>
          <p:cNvPr id="6" name="Obraz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021" y="4337422"/>
            <a:ext cx="4371703" cy="2329868"/>
          </a:xfrm>
          <a:prstGeom prst="rect">
            <a:avLst/>
          </a:prstGeom>
        </p:spPr>
      </p:pic>
      <p:pic>
        <p:nvPicPr>
          <p:cNvPr id="7" name="Obraz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38696" cy="1426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039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 dirty="0"/>
              <a:t>„</a:t>
            </a:r>
            <a:r>
              <a:rPr lang="pl-PL" dirty="0" err="1"/>
              <a:t>Robotics</a:t>
            </a:r>
            <a:r>
              <a:rPr lang="pl-PL" dirty="0"/>
              <a:t> in </a:t>
            </a:r>
            <a:r>
              <a:rPr lang="pl-PL" dirty="0" err="1"/>
              <a:t>India</a:t>
            </a:r>
            <a:r>
              <a:rPr lang="pl-PL" dirty="0"/>
              <a:t>” – </a:t>
            </a:r>
            <a:r>
              <a:rPr lang="pl-PL" dirty="0" err="1"/>
              <a:t>Intelligent</a:t>
            </a:r>
            <a:r>
              <a:rPr lang="pl-PL" dirty="0"/>
              <a:t> Robot </a:t>
            </a:r>
            <a:r>
              <a:rPr lang="pl-PL" dirty="0" err="1"/>
              <a:t>project</a:t>
            </a:r>
            <a:r>
              <a:rPr lang="pl-PL" dirty="0"/>
              <a:t/>
            </a:r>
            <a:br>
              <a:rPr lang="pl-PL" dirty="0"/>
            </a:br>
            <a:r>
              <a:rPr lang="pl-PL" sz="1400" dirty="0"/>
              <a:t>by Bartłomiej Borzyszkowski</a:t>
            </a:r>
            <a:endParaRPr lang="pl-PL" dirty="0"/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>
          <a:xfrm>
            <a:off x="523021" y="2233824"/>
            <a:ext cx="6858000" cy="165576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sz="1400" u="sng" dirty="0" err="1" smtClean="0"/>
              <a:t>Arduino</a:t>
            </a:r>
            <a:r>
              <a:rPr lang="pl-PL" sz="1400" u="sng" dirty="0" smtClean="0"/>
              <a:t>:</a:t>
            </a:r>
          </a:p>
          <a:p>
            <a:r>
              <a:rPr lang="pl-PL" sz="1400" dirty="0" err="1" smtClean="0"/>
              <a:t>Connected</a:t>
            </a:r>
            <a:r>
              <a:rPr lang="pl-PL" sz="1400" dirty="0" smtClean="0"/>
              <a:t> to the </a:t>
            </a:r>
            <a:r>
              <a:rPr lang="pl-PL" sz="1400" dirty="0" err="1" smtClean="0"/>
              <a:t>Raspberry</a:t>
            </a:r>
            <a:r>
              <a:rPr lang="pl-PL" sz="1400" dirty="0" smtClean="0"/>
              <a:t> Pi via USB</a:t>
            </a:r>
          </a:p>
          <a:p>
            <a:r>
              <a:rPr lang="pl-PL" sz="1400" dirty="0" err="1" smtClean="0"/>
              <a:t>Connected</a:t>
            </a:r>
            <a:r>
              <a:rPr lang="pl-PL" sz="1400" dirty="0" smtClean="0"/>
              <a:t> to the Motor Driver</a:t>
            </a:r>
          </a:p>
          <a:p>
            <a:r>
              <a:rPr lang="pl-PL" sz="1400" dirty="0" err="1" smtClean="0"/>
              <a:t>Connected</a:t>
            </a:r>
            <a:r>
              <a:rPr lang="pl-PL" sz="1400" dirty="0" smtClean="0"/>
              <a:t> to the </a:t>
            </a:r>
            <a:r>
              <a:rPr lang="pl-PL" sz="1400" dirty="0" err="1" smtClean="0"/>
              <a:t>ultrasonic</a:t>
            </a:r>
            <a:r>
              <a:rPr lang="pl-PL" sz="1400" dirty="0" smtClean="0"/>
              <a:t> sensor</a:t>
            </a:r>
          </a:p>
          <a:p>
            <a:r>
              <a:rPr lang="pl-PL" sz="1400" dirty="0" err="1" smtClean="0"/>
              <a:t>Receiving</a:t>
            </a:r>
            <a:r>
              <a:rPr lang="pl-PL" sz="1400" dirty="0" smtClean="0"/>
              <a:t> data for </a:t>
            </a:r>
            <a:r>
              <a:rPr lang="pl-PL" sz="1400" dirty="0" err="1" smtClean="0"/>
              <a:t>steering</a:t>
            </a:r>
            <a:r>
              <a:rPr lang="pl-PL" sz="1400" dirty="0" smtClean="0"/>
              <a:t> from the </a:t>
            </a:r>
            <a:r>
              <a:rPr lang="pl-PL" sz="1400" dirty="0" err="1" smtClean="0"/>
              <a:t>Raspberry</a:t>
            </a:r>
            <a:r>
              <a:rPr lang="pl-PL" sz="1400" dirty="0" smtClean="0"/>
              <a:t> Pi and </a:t>
            </a:r>
            <a:r>
              <a:rPr lang="pl-PL" sz="1400" dirty="0" err="1" smtClean="0"/>
              <a:t>forwarding</a:t>
            </a:r>
            <a:r>
              <a:rPr lang="pl-PL" sz="1400" dirty="0" smtClean="0"/>
              <a:t> </a:t>
            </a:r>
            <a:r>
              <a:rPr lang="pl-PL" sz="1400" dirty="0" err="1" smtClean="0"/>
              <a:t>information</a:t>
            </a:r>
            <a:r>
              <a:rPr lang="pl-PL" sz="1400" dirty="0" smtClean="0"/>
              <a:t> to the Motor Driver</a:t>
            </a:r>
          </a:p>
          <a:p>
            <a:r>
              <a:rPr lang="pl-PL" sz="1400" dirty="0" err="1" smtClean="0"/>
              <a:t>Receiving</a:t>
            </a:r>
            <a:r>
              <a:rPr lang="pl-PL" sz="1400" dirty="0" smtClean="0"/>
              <a:t> </a:t>
            </a:r>
            <a:r>
              <a:rPr lang="pl-PL" sz="1400" dirty="0" err="1" smtClean="0"/>
              <a:t>distance</a:t>
            </a:r>
            <a:r>
              <a:rPr lang="pl-PL" sz="1400" dirty="0" smtClean="0"/>
              <a:t> from the </a:t>
            </a:r>
            <a:r>
              <a:rPr lang="pl-PL" sz="1400" dirty="0" err="1" smtClean="0"/>
              <a:t>ultrasonic</a:t>
            </a:r>
            <a:r>
              <a:rPr lang="pl-PL" sz="1400" dirty="0" smtClean="0"/>
              <a:t> sensor and </a:t>
            </a:r>
            <a:r>
              <a:rPr lang="pl-PL" sz="1400" dirty="0" err="1" smtClean="0"/>
              <a:t>stopping</a:t>
            </a:r>
            <a:r>
              <a:rPr lang="pl-PL" sz="1400" dirty="0" smtClean="0"/>
              <a:t> the car in </a:t>
            </a:r>
            <a:r>
              <a:rPr lang="pl-PL" sz="1400" dirty="0" err="1" smtClean="0"/>
              <a:t>case</a:t>
            </a:r>
            <a:r>
              <a:rPr lang="pl-PL" sz="1400" dirty="0" smtClean="0"/>
              <a:t> of </a:t>
            </a:r>
            <a:r>
              <a:rPr lang="pl-PL" sz="1400" dirty="0" err="1" smtClean="0"/>
              <a:t>obstracle</a:t>
            </a:r>
            <a:r>
              <a:rPr lang="pl-PL" sz="1400" dirty="0" smtClean="0"/>
              <a:t> </a:t>
            </a:r>
            <a:r>
              <a:rPr lang="pl-PL" sz="1400" dirty="0" err="1" smtClean="0"/>
              <a:t>detection</a:t>
            </a:r>
            <a:r>
              <a:rPr lang="pl-PL" sz="1400" dirty="0" smtClean="0"/>
              <a:t> (front)</a:t>
            </a:r>
          </a:p>
          <a:p>
            <a:endParaRPr lang="pl-PL" sz="1400" dirty="0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pl-PL" sz="2000" dirty="0"/>
              <a:t>Construction </a:t>
            </a:r>
            <a:r>
              <a:rPr lang="pl-PL" sz="2000" dirty="0" err="1"/>
              <a:t>details</a:t>
            </a:r>
            <a:r>
              <a:rPr lang="pl-PL" sz="2000" dirty="0"/>
              <a:t> - </a:t>
            </a:r>
            <a:r>
              <a:rPr lang="pl-PL" sz="2000" dirty="0" err="1" smtClean="0"/>
              <a:t>Arduino</a:t>
            </a:r>
            <a:endParaRPr lang="pl-PL" sz="2000" dirty="0"/>
          </a:p>
        </p:txBody>
      </p:sp>
      <p:pic>
        <p:nvPicPr>
          <p:cNvPr id="5" name="Obraz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227342" y="3856410"/>
            <a:ext cx="2434698" cy="3246264"/>
          </a:xfrm>
          <a:prstGeom prst="rect">
            <a:avLst/>
          </a:prstGeom>
        </p:spPr>
      </p:pic>
      <p:pic>
        <p:nvPicPr>
          <p:cNvPr id="6" name="Obraz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634" y="4334854"/>
            <a:ext cx="4199177" cy="2362037"/>
          </a:xfrm>
          <a:prstGeom prst="rect">
            <a:avLst/>
          </a:prstGeom>
        </p:spPr>
      </p:pic>
      <p:pic>
        <p:nvPicPr>
          <p:cNvPr id="7" name="Obraz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646"/>
          <a:stretch/>
        </p:blipFill>
        <p:spPr>
          <a:xfrm>
            <a:off x="0" y="0"/>
            <a:ext cx="9135291" cy="1426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612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 dirty="0"/>
              <a:t>„</a:t>
            </a:r>
            <a:r>
              <a:rPr lang="pl-PL" dirty="0" err="1"/>
              <a:t>Robotics</a:t>
            </a:r>
            <a:r>
              <a:rPr lang="pl-PL" dirty="0"/>
              <a:t> in </a:t>
            </a:r>
            <a:r>
              <a:rPr lang="pl-PL" dirty="0" err="1"/>
              <a:t>India</a:t>
            </a:r>
            <a:r>
              <a:rPr lang="pl-PL" dirty="0"/>
              <a:t>” – </a:t>
            </a:r>
            <a:r>
              <a:rPr lang="pl-PL" dirty="0" err="1"/>
              <a:t>Intelligent</a:t>
            </a:r>
            <a:r>
              <a:rPr lang="pl-PL" dirty="0"/>
              <a:t> Robot </a:t>
            </a:r>
            <a:r>
              <a:rPr lang="pl-PL" dirty="0" err="1"/>
              <a:t>project</a:t>
            </a:r>
            <a:r>
              <a:rPr lang="pl-PL" dirty="0"/>
              <a:t/>
            </a:r>
            <a:br>
              <a:rPr lang="pl-PL" dirty="0"/>
            </a:br>
            <a:r>
              <a:rPr lang="pl-PL" sz="1400" dirty="0"/>
              <a:t>by Bartłomiej Borzyszkowski</a:t>
            </a:r>
            <a:endParaRPr lang="pl-PL" dirty="0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pl-PL" sz="2000" dirty="0" err="1" smtClean="0"/>
              <a:t>Actual</a:t>
            </a:r>
            <a:r>
              <a:rPr lang="pl-PL" sz="2000" dirty="0" smtClean="0"/>
              <a:t> </a:t>
            </a:r>
            <a:r>
              <a:rPr lang="pl-PL" sz="2000" dirty="0" err="1" smtClean="0"/>
              <a:t>effect</a:t>
            </a:r>
            <a:endParaRPr lang="pl-PL" sz="2000" dirty="0"/>
          </a:p>
        </p:txBody>
      </p:sp>
      <p:pic>
        <p:nvPicPr>
          <p:cNvPr id="3" name="Obraz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38696" cy="1426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423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 dirty="0"/>
              <a:t>„</a:t>
            </a:r>
            <a:r>
              <a:rPr lang="pl-PL" dirty="0" err="1"/>
              <a:t>Robotics</a:t>
            </a:r>
            <a:r>
              <a:rPr lang="pl-PL" dirty="0"/>
              <a:t> in </a:t>
            </a:r>
            <a:r>
              <a:rPr lang="pl-PL" dirty="0" err="1"/>
              <a:t>India</a:t>
            </a:r>
            <a:r>
              <a:rPr lang="pl-PL" dirty="0"/>
              <a:t>” – </a:t>
            </a:r>
            <a:r>
              <a:rPr lang="pl-PL" dirty="0" err="1"/>
              <a:t>Intelligent</a:t>
            </a:r>
            <a:r>
              <a:rPr lang="pl-PL" dirty="0"/>
              <a:t> Robot </a:t>
            </a:r>
            <a:r>
              <a:rPr lang="pl-PL" dirty="0" err="1"/>
              <a:t>project</a:t>
            </a:r>
            <a:r>
              <a:rPr lang="pl-PL" dirty="0"/>
              <a:t/>
            </a:r>
            <a:br>
              <a:rPr lang="pl-PL" dirty="0"/>
            </a:br>
            <a:r>
              <a:rPr lang="pl-PL" sz="1400" dirty="0"/>
              <a:t>by Bartłomiej Borzyszkowski</a:t>
            </a:r>
            <a:endParaRPr lang="pl-PL" dirty="0"/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>
          <a:xfrm>
            <a:off x="519467" y="2294778"/>
            <a:ext cx="8032349" cy="1655762"/>
          </a:xfrm>
        </p:spPr>
        <p:txBody>
          <a:bodyPr>
            <a:normAutofit/>
          </a:bodyPr>
          <a:lstStyle/>
          <a:p>
            <a:r>
              <a:rPr lang="pl-PL" dirty="0" smtClean="0"/>
              <a:t>Real </a:t>
            </a:r>
            <a:r>
              <a:rPr lang="pl-PL" dirty="0" err="1" smtClean="0"/>
              <a:t>time</a:t>
            </a:r>
            <a:r>
              <a:rPr lang="pl-PL" dirty="0" smtClean="0"/>
              <a:t> data transfer</a:t>
            </a:r>
          </a:p>
          <a:p>
            <a:r>
              <a:rPr lang="pl-PL" dirty="0" err="1" smtClean="0"/>
              <a:t>Camera</a:t>
            </a:r>
            <a:r>
              <a:rPr lang="pl-PL" dirty="0" smtClean="0"/>
              <a:t> video streaming </a:t>
            </a:r>
            <a:r>
              <a:rPr lang="pl-PL" dirty="0" err="1" smtClean="0"/>
              <a:t>delay</a:t>
            </a:r>
            <a:r>
              <a:rPr lang="pl-PL" dirty="0" smtClean="0"/>
              <a:t> (</a:t>
            </a:r>
            <a:r>
              <a:rPr lang="pl-PL" dirty="0" err="1" smtClean="0"/>
              <a:t>scaling</a:t>
            </a:r>
            <a:r>
              <a:rPr lang="pl-PL" dirty="0" smtClean="0"/>
              <a:t> down the resolution </a:t>
            </a:r>
            <a:r>
              <a:rPr lang="pl-PL" dirty="0" err="1" smtClean="0"/>
              <a:t>is</a:t>
            </a:r>
            <a:r>
              <a:rPr lang="pl-PL" dirty="0" smtClean="0"/>
              <a:t> </a:t>
            </a:r>
            <a:r>
              <a:rPr lang="pl-PL" dirty="0" err="1" smtClean="0"/>
              <a:t>required</a:t>
            </a:r>
            <a:r>
              <a:rPr lang="pl-PL" dirty="0" smtClean="0"/>
              <a:t>)</a:t>
            </a:r>
          </a:p>
          <a:p>
            <a:r>
              <a:rPr lang="pl-PL" dirty="0" smtClean="0"/>
              <a:t>Multi-</a:t>
            </a:r>
            <a:r>
              <a:rPr lang="pl-PL" dirty="0" err="1" smtClean="0"/>
              <a:t>level</a:t>
            </a:r>
            <a:r>
              <a:rPr lang="pl-PL" dirty="0" smtClean="0"/>
              <a:t> </a:t>
            </a:r>
            <a:r>
              <a:rPr lang="pl-PL" dirty="0" err="1" smtClean="0"/>
              <a:t>architecture</a:t>
            </a:r>
            <a:endParaRPr lang="pl-PL" dirty="0" smtClean="0"/>
          </a:p>
          <a:p>
            <a:r>
              <a:rPr lang="pl-PL" dirty="0" err="1" smtClean="0"/>
              <a:t>Low</a:t>
            </a:r>
            <a:r>
              <a:rPr lang="pl-PL" dirty="0" smtClean="0"/>
              <a:t> </a:t>
            </a:r>
            <a:r>
              <a:rPr lang="pl-PL" dirty="0" err="1" smtClean="0"/>
              <a:t>efficiency</a:t>
            </a:r>
            <a:r>
              <a:rPr lang="pl-PL" dirty="0" smtClean="0"/>
              <a:t> of </a:t>
            </a:r>
            <a:r>
              <a:rPr lang="pl-PL" dirty="0" err="1" smtClean="0"/>
              <a:t>Raspberry</a:t>
            </a:r>
            <a:r>
              <a:rPr lang="pl-PL" dirty="0" smtClean="0"/>
              <a:t> Pi </a:t>
            </a:r>
            <a:r>
              <a:rPr lang="pl-PL" dirty="0" err="1" smtClean="0"/>
              <a:t>core</a:t>
            </a:r>
            <a:r>
              <a:rPr lang="pl-PL" dirty="0" smtClean="0"/>
              <a:t> (</a:t>
            </a:r>
            <a:r>
              <a:rPr lang="pl-PL" dirty="0" err="1" smtClean="0"/>
              <a:t>very</a:t>
            </a:r>
            <a:r>
              <a:rPr lang="pl-PL" dirty="0" smtClean="0"/>
              <a:t> </a:t>
            </a:r>
            <a:r>
              <a:rPr lang="pl-PL" dirty="0" err="1" smtClean="0"/>
              <a:t>slow</a:t>
            </a:r>
            <a:r>
              <a:rPr lang="pl-PL" dirty="0" smtClean="0"/>
              <a:t> </a:t>
            </a:r>
            <a:r>
              <a:rPr lang="pl-PL" dirty="0" err="1" smtClean="0"/>
              <a:t>processor</a:t>
            </a:r>
            <a:r>
              <a:rPr lang="pl-PL" dirty="0" smtClean="0"/>
              <a:t>)</a:t>
            </a:r>
          </a:p>
          <a:p>
            <a:r>
              <a:rPr lang="pl-PL" dirty="0" err="1" smtClean="0"/>
              <a:t>Complex</a:t>
            </a:r>
            <a:r>
              <a:rPr lang="pl-PL" dirty="0" smtClean="0"/>
              <a:t> software (big numer of </a:t>
            </a:r>
            <a:r>
              <a:rPr lang="pl-PL" dirty="0" err="1" smtClean="0"/>
              <a:t>programs</a:t>
            </a:r>
            <a:r>
              <a:rPr lang="pl-PL" dirty="0" smtClean="0"/>
              <a:t>)</a:t>
            </a:r>
            <a:endParaRPr lang="pl-PL" dirty="0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pl-PL" sz="2000" dirty="0" err="1" smtClean="0"/>
              <a:t>Difficulties</a:t>
            </a:r>
            <a:endParaRPr lang="pl-PL" sz="2000" dirty="0"/>
          </a:p>
        </p:txBody>
      </p:sp>
      <p:sp>
        <p:nvSpPr>
          <p:cNvPr id="5" name="pole tekstowe 4"/>
          <p:cNvSpPr txBox="1"/>
          <p:nvPr/>
        </p:nvSpPr>
        <p:spPr>
          <a:xfrm>
            <a:off x="562596" y="4061691"/>
            <a:ext cx="51067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400" dirty="0" err="1" smtClean="0"/>
              <a:t>Despite</a:t>
            </a:r>
            <a:r>
              <a:rPr lang="pl-PL" sz="2400" dirty="0" smtClean="0"/>
              <a:t> </a:t>
            </a:r>
            <a:r>
              <a:rPr lang="pl-PL" sz="2400" dirty="0" err="1" smtClean="0"/>
              <a:t>difficulties</a:t>
            </a:r>
            <a:r>
              <a:rPr lang="pl-PL" sz="2400" dirty="0" smtClean="0"/>
              <a:t> </a:t>
            </a:r>
            <a:r>
              <a:rPr lang="pl-PL" sz="2400" u="sng" dirty="0" smtClean="0"/>
              <a:t>the </a:t>
            </a:r>
            <a:r>
              <a:rPr lang="pl-PL" sz="2400" u="sng" dirty="0" smtClean="0"/>
              <a:t>robot </a:t>
            </a:r>
            <a:r>
              <a:rPr lang="pl-PL" sz="2400" u="sng" dirty="0" err="1" smtClean="0"/>
              <a:t>works</a:t>
            </a:r>
            <a:r>
              <a:rPr lang="pl-PL" sz="2400" dirty="0" smtClean="0"/>
              <a:t>!</a:t>
            </a:r>
            <a:endParaRPr lang="pl-PL" sz="2400" dirty="0"/>
          </a:p>
        </p:txBody>
      </p:sp>
      <p:pic>
        <p:nvPicPr>
          <p:cNvPr id="6" name="Obraz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77" b="-32977"/>
          <a:stretch/>
        </p:blipFill>
        <p:spPr>
          <a:xfrm>
            <a:off x="1036667" y="4636456"/>
            <a:ext cx="3902400" cy="2926800"/>
          </a:xfrm>
          <a:prstGeom prst="rect">
            <a:avLst/>
          </a:prstGeom>
        </p:spPr>
      </p:pic>
      <p:pic>
        <p:nvPicPr>
          <p:cNvPr id="8" name="Obraz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2444" y="3657598"/>
            <a:ext cx="3059227" cy="3026229"/>
          </a:xfrm>
          <a:prstGeom prst="rect">
            <a:avLst/>
          </a:prstGeom>
        </p:spPr>
      </p:pic>
      <p:pic>
        <p:nvPicPr>
          <p:cNvPr id="7" name="Obraz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38696" cy="1426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582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 dirty="0"/>
              <a:t>„</a:t>
            </a:r>
            <a:r>
              <a:rPr lang="pl-PL" dirty="0" err="1"/>
              <a:t>Robotics</a:t>
            </a:r>
            <a:r>
              <a:rPr lang="pl-PL" dirty="0"/>
              <a:t> in </a:t>
            </a:r>
            <a:r>
              <a:rPr lang="pl-PL" dirty="0" err="1"/>
              <a:t>India</a:t>
            </a:r>
            <a:r>
              <a:rPr lang="pl-PL" dirty="0"/>
              <a:t>” – </a:t>
            </a:r>
            <a:r>
              <a:rPr lang="pl-PL" dirty="0" err="1"/>
              <a:t>Intelligent</a:t>
            </a:r>
            <a:r>
              <a:rPr lang="pl-PL" dirty="0"/>
              <a:t> Robot </a:t>
            </a:r>
            <a:r>
              <a:rPr lang="pl-PL" dirty="0" err="1"/>
              <a:t>project</a:t>
            </a:r>
            <a:r>
              <a:rPr lang="pl-PL" dirty="0"/>
              <a:t/>
            </a:r>
            <a:br>
              <a:rPr lang="pl-PL" dirty="0"/>
            </a:br>
            <a:r>
              <a:rPr lang="pl-PL" sz="1400" dirty="0"/>
              <a:t>by Bartłomiej Borzyszkowski</a:t>
            </a:r>
            <a:endParaRPr lang="pl-PL" dirty="0"/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>
          <a:xfrm>
            <a:off x="523021" y="2373161"/>
            <a:ext cx="7967836" cy="1702450"/>
          </a:xfrm>
        </p:spPr>
        <p:txBody>
          <a:bodyPr>
            <a:normAutofit/>
          </a:bodyPr>
          <a:lstStyle/>
          <a:p>
            <a:r>
              <a:rPr lang="pl-PL" dirty="0" smtClean="0"/>
              <a:t>Total </a:t>
            </a:r>
            <a:r>
              <a:rPr lang="pl-PL" dirty="0" err="1" smtClean="0"/>
              <a:t>autonomous</a:t>
            </a:r>
            <a:endParaRPr lang="pl-PL" dirty="0"/>
          </a:p>
          <a:p>
            <a:r>
              <a:rPr lang="pl-PL" dirty="0" err="1" smtClean="0"/>
              <a:t>Artificial</a:t>
            </a:r>
            <a:r>
              <a:rPr lang="pl-PL" dirty="0" smtClean="0"/>
              <a:t> </a:t>
            </a:r>
            <a:r>
              <a:rPr lang="pl-PL" dirty="0" err="1" smtClean="0"/>
              <a:t>intelligence</a:t>
            </a:r>
            <a:r>
              <a:rPr lang="pl-PL" dirty="0" smtClean="0"/>
              <a:t>, </a:t>
            </a:r>
            <a:r>
              <a:rPr lang="pl-PL" dirty="0" err="1" smtClean="0"/>
              <a:t>neural</a:t>
            </a:r>
            <a:r>
              <a:rPr lang="pl-PL" dirty="0" smtClean="0"/>
              <a:t> networks and image </a:t>
            </a:r>
            <a:r>
              <a:rPr lang="pl-PL" dirty="0" err="1" smtClean="0"/>
              <a:t>processing</a:t>
            </a:r>
            <a:endParaRPr lang="pl-PL" dirty="0" smtClean="0"/>
          </a:p>
          <a:p>
            <a:r>
              <a:rPr lang="pl-PL" dirty="0" smtClean="0"/>
              <a:t>Road lines, </a:t>
            </a:r>
            <a:r>
              <a:rPr lang="pl-PL" dirty="0" err="1" smtClean="0"/>
              <a:t>signs</a:t>
            </a:r>
            <a:r>
              <a:rPr lang="pl-PL" dirty="0" smtClean="0"/>
              <a:t> and </a:t>
            </a:r>
            <a:r>
              <a:rPr lang="pl-PL" dirty="0" err="1" smtClean="0"/>
              <a:t>traffic</a:t>
            </a:r>
            <a:r>
              <a:rPr lang="pl-PL" dirty="0" smtClean="0"/>
              <a:t> </a:t>
            </a:r>
            <a:r>
              <a:rPr lang="pl-PL" dirty="0" err="1" smtClean="0"/>
              <a:t>lights</a:t>
            </a:r>
            <a:r>
              <a:rPr lang="pl-PL" dirty="0" smtClean="0"/>
              <a:t> </a:t>
            </a:r>
            <a:r>
              <a:rPr lang="pl-PL" dirty="0" err="1" smtClean="0"/>
              <a:t>recognition</a:t>
            </a:r>
            <a:endParaRPr lang="pl-PL" dirty="0" smtClean="0"/>
          </a:p>
          <a:p>
            <a:r>
              <a:rPr lang="pl-PL" dirty="0" err="1" smtClean="0"/>
              <a:t>More</a:t>
            </a:r>
            <a:r>
              <a:rPr lang="pl-PL" dirty="0" smtClean="0"/>
              <a:t> </a:t>
            </a:r>
            <a:r>
              <a:rPr lang="pl-PL" dirty="0" err="1" smtClean="0"/>
              <a:t>advance</a:t>
            </a:r>
            <a:r>
              <a:rPr lang="pl-PL" dirty="0" smtClean="0"/>
              <a:t> </a:t>
            </a:r>
            <a:r>
              <a:rPr lang="pl-PL" dirty="0" err="1" smtClean="0"/>
              <a:t>steering</a:t>
            </a:r>
            <a:endParaRPr lang="pl-PL" dirty="0" smtClean="0"/>
          </a:p>
          <a:p>
            <a:r>
              <a:rPr lang="pl-PL" dirty="0" smtClean="0"/>
              <a:t>Both </a:t>
            </a:r>
            <a:r>
              <a:rPr lang="pl-PL" dirty="0" err="1" smtClean="0"/>
              <a:t>kinds</a:t>
            </a:r>
            <a:r>
              <a:rPr lang="pl-PL" dirty="0" smtClean="0"/>
              <a:t> of </a:t>
            </a:r>
            <a:r>
              <a:rPr lang="pl-PL" dirty="0" err="1" smtClean="0"/>
              <a:t>control</a:t>
            </a:r>
            <a:r>
              <a:rPr lang="pl-PL" dirty="0" smtClean="0"/>
              <a:t> (</a:t>
            </a:r>
            <a:r>
              <a:rPr lang="pl-PL" dirty="0" err="1" smtClean="0"/>
              <a:t>self-drive</a:t>
            </a:r>
            <a:r>
              <a:rPr lang="pl-PL" dirty="0" smtClean="0"/>
              <a:t> and </a:t>
            </a:r>
            <a:r>
              <a:rPr lang="pl-PL" dirty="0" err="1" smtClean="0"/>
              <a:t>remote</a:t>
            </a:r>
            <a:r>
              <a:rPr lang="pl-PL" dirty="0"/>
              <a:t> </a:t>
            </a:r>
            <a:r>
              <a:rPr lang="pl-PL" dirty="0" err="1" smtClean="0"/>
              <a:t>control</a:t>
            </a:r>
            <a:r>
              <a:rPr lang="pl-PL" dirty="0" smtClean="0"/>
              <a:t>) with </a:t>
            </a:r>
            <a:r>
              <a:rPr lang="pl-PL" dirty="0" err="1" smtClean="0"/>
              <a:t>balanced</a:t>
            </a:r>
            <a:r>
              <a:rPr lang="pl-PL" dirty="0" smtClean="0"/>
              <a:t> </a:t>
            </a:r>
            <a:r>
              <a:rPr lang="pl-PL" dirty="0" err="1" smtClean="0"/>
              <a:t>priorities</a:t>
            </a:r>
            <a:endParaRPr lang="pl-PL" dirty="0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l-PL" dirty="0" err="1" smtClean="0"/>
              <a:t>Further</a:t>
            </a:r>
            <a:r>
              <a:rPr lang="pl-PL" dirty="0" smtClean="0"/>
              <a:t> </a:t>
            </a:r>
            <a:r>
              <a:rPr lang="pl-PL" dirty="0" err="1" smtClean="0"/>
              <a:t>Develop</a:t>
            </a:r>
            <a:endParaRPr lang="pl-PL" dirty="0"/>
          </a:p>
        </p:txBody>
      </p:sp>
      <p:pic>
        <p:nvPicPr>
          <p:cNvPr id="5" name="Obraz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605" y="4237940"/>
            <a:ext cx="4051125" cy="2278758"/>
          </a:xfrm>
          <a:prstGeom prst="rect">
            <a:avLst/>
          </a:prstGeom>
        </p:spPr>
      </p:pic>
      <p:pic>
        <p:nvPicPr>
          <p:cNvPr id="6" name="Obraz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0810" y="4237940"/>
            <a:ext cx="4051125" cy="2278758"/>
          </a:xfrm>
          <a:prstGeom prst="rect">
            <a:avLst/>
          </a:prstGeom>
        </p:spPr>
      </p:pic>
      <p:pic>
        <p:nvPicPr>
          <p:cNvPr id="7" name="Obraz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38696" cy="1426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435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 dirty="0"/>
              <a:t>„</a:t>
            </a:r>
            <a:r>
              <a:rPr lang="pl-PL" dirty="0" err="1"/>
              <a:t>Robotics</a:t>
            </a:r>
            <a:r>
              <a:rPr lang="pl-PL" dirty="0"/>
              <a:t> in </a:t>
            </a:r>
            <a:r>
              <a:rPr lang="pl-PL" dirty="0" err="1"/>
              <a:t>India</a:t>
            </a:r>
            <a:r>
              <a:rPr lang="pl-PL" dirty="0"/>
              <a:t>” – </a:t>
            </a:r>
            <a:r>
              <a:rPr lang="pl-PL" dirty="0" err="1"/>
              <a:t>Intelligent</a:t>
            </a:r>
            <a:r>
              <a:rPr lang="pl-PL" dirty="0"/>
              <a:t> Robot </a:t>
            </a:r>
            <a:r>
              <a:rPr lang="pl-PL" dirty="0" err="1"/>
              <a:t>project</a:t>
            </a:r>
            <a:r>
              <a:rPr lang="pl-PL" dirty="0"/>
              <a:t/>
            </a:r>
            <a:br>
              <a:rPr lang="pl-PL" dirty="0"/>
            </a:br>
            <a:r>
              <a:rPr lang="pl-PL" sz="1400" dirty="0"/>
              <a:t>by Bartłomiej Borzyszkowski</a:t>
            </a:r>
            <a:endParaRPr lang="pl-PL" dirty="0"/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>
          <a:xfrm>
            <a:off x="318325" y="2351313"/>
            <a:ext cx="6781800" cy="1851780"/>
          </a:xfrm>
        </p:spPr>
        <p:txBody>
          <a:bodyPr/>
          <a:lstStyle/>
          <a:p>
            <a:pPr marL="0" indent="0">
              <a:buNone/>
            </a:pPr>
            <a:r>
              <a:rPr lang="pl-PL" dirty="0" smtClean="0"/>
              <a:t>GitHub </a:t>
            </a:r>
            <a:r>
              <a:rPr lang="pl-PL" dirty="0" err="1" smtClean="0"/>
              <a:t>repository</a:t>
            </a:r>
            <a:r>
              <a:rPr lang="pl-PL" dirty="0" smtClean="0"/>
              <a:t>:</a:t>
            </a:r>
            <a:endParaRPr lang="pl-PL" dirty="0"/>
          </a:p>
          <a:p>
            <a:r>
              <a:rPr lang="pl-PL" u="sng" dirty="0" smtClean="0">
                <a:solidFill>
                  <a:schemeClr val="tx1">
                    <a:lumMod val="50000"/>
                  </a:schemeClr>
                </a:solidFill>
                <a:hlinkClick r:id="rId2"/>
              </a:rPr>
              <a:t>github.com/Borzyszkowski/</a:t>
            </a:r>
            <a:r>
              <a:rPr lang="pl-PL" u="sng" dirty="0" err="1" smtClean="0">
                <a:solidFill>
                  <a:schemeClr val="tx1">
                    <a:lumMod val="50000"/>
                  </a:schemeClr>
                </a:solidFill>
                <a:hlinkClick r:id="rId2"/>
              </a:rPr>
              <a:t>Robotics</a:t>
            </a:r>
            <a:r>
              <a:rPr lang="pl-PL" u="sng" dirty="0" smtClean="0">
                <a:solidFill>
                  <a:schemeClr val="tx1">
                    <a:lumMod val="50000"/>
                  </a:schemeClr>
                </a:solidFill>
                <a:hlinkClick r:id="rId2"/>
              </a:rPr>
              <a:t>-in-</a:t>
            </a:r>
            <a:r>
              <a:rPr lang="pl-PL" u="sng" dirty="0" err="1" smtClean="0">
                <a:solidFill>
                  <a:schemeClr val="tx1">
                    <a:lumMod val="50000"/>
                  </a:schemeClr>
                </a:solidFill>
                <a:hlinkClick r:id="rId2"/>
              </a:rPr>
              <a:t>India</a:t>
            </a:r>
            <a:r>
              <a:rPr lang="pl-PL" u="sng" dirty="0" smtClean="0">
                <a:solidFill>
                  <a:schemeClr val="tx1">
                    <a:lumMod val="50000"/>
                  </a:schemeClr>
                </a:solidFill>
                <a:hlinkClick r:id="rId2"/>
              </a:rPr>
              <a:t>-</a:t>
            </a:r>
            <a:r>
              <a:rPr lang="pl-PL" u="sng" dirty="0" err="1" smtClean="0">
                <a:solidFill>
                  <a:schemeClr val="tx1">
                    <a:lumMod val="50000"/>
                  </a:schemeClr>
                </a:solidFill>
                <a:hlinkClick r:id="rId2"/>
              </a:rPr>
              <a:t>Intelligent</a:t>
            </a:r>
            <a:r>
              <a:rPr lang="pl-PL" u="sng" dirty="0" smtClean="0">
                <a:solidFill>
                  <a:schemeClr val="tx1">
                    <a:lumMod val="50000"/>
                  </a:schemeClr>
                </a:solidFill>
                <a:hlinkClick r:id="rId2"/>
              </a:rPr>
              <a:t>-Robot</a:t>
            </a:r>
            <a:endParaRPr lang="pl-PL" u="sng" dirty="0">
              <a:solidFill>
                <a:schemeClr val="tx1">
                  <a:lumMod val="50000"/>
                </a:schemeClr>
              </a:solidFill>
              <a:hlinkClick r:id="rId2"/>
            </a:endParaRPr>
          </a:p>
          <a:p>
            <a:pPr marL="0" indent="0">
              <a:buNone/>
            </a:pPr>
            <a:r>
              <a:rPr lang="pl-PL" dirty="0" smtClean="0"/>
              <a:t>Crowdfunding </a:t>
            </a:r>
            <a:r>
              <a:rPr lang="pl-PL" dirty="0" err="1" smtClean="0"/>
              <a:t>campaigns</a:t>
            </a:r>
            <a:r>
              <a:rPr lang="pl-PL" dirty="0" smtClean="0"/>
              <a:t> and </a:t>
            </a:r>
            <a:r>
              <a:rPr lang="pl-PL" dirty="0" err="1" smtClean="0"/>
              <a:t>full</a:t>
            </a:r>
            <a:r>
              <a:rPr lang="pl-PL" dirty="0" smtClean="0"/>
              <a:t> </a:t>
            </a:r>
            <a:r>
              <a:rPr lang="pl-PL" dirty="0" err="1" smtClean="0"/>
              <a:t>internship</a:t>
            </a:r>
            <a:r>
              <a:rPr lang="pl-PL" dirty="0" smtClean="0"/>
              <a:t> </a:t>
            </a:r>
            <a:r>
              <a:rPr lang="pl-PL" dirty="0" err="1" smtClean="0"/>
              <a:t>description</a:t>
            </a:r>
            <a:r>
              <a:rPr lang="pl-PL" dirty="0" smtClean="0"/>
              <a:t>:</a:t>
            </a:r>
            <a:endParaRPr lang="pl-PL" dirty="0"/>
          </a:p>
          <a:p>
            <a:r>
              <a:rPr lang="pl-PL" dirty="0" smtClean="0">
                <a:solidFill>
                  <a:schemeClr val="tx1">
                    <a:lumMod val="50000"/>
                  </a:schemeClr>
                </a:solidFill>
                <a:hlinkClick r:id="rId3"/>
              </a:rPr>
              <a:t>zrzutka.pl/</a:t>
            </a:r>
            <a:r>
              <a:rPr lang="pl-PL" dirty="0" err="1" smtClean="0">
                <a:solidFill>
                  <a:schemeClr val="tx1">
                    <a:lumMod val="50000"/>
                  </a:schemeClr>
                </a:solidFill>
                <a:hlinkClick r:id="rId3"/>
              </a:rPr>
              <a:t>robotics</a:t>
            </a:r>
            <a:r>
              <a:rPr lang="pl-PL" dirty="0" smtClean="0">
                <a:solidFill>
                  <a:schemeClr val="tx1">
                    <a:lumMod val="50000"/>
                  </a:schemeClr>
                </a:solidFill>
              </a:rPr>
              <a:t> (</a:t>
            </a:r>
            <a:r>
              <a:rPr lang="pl-PL" dirty="0" err="1" smtClean="0">
                <a:solidFill>
                  <a:schemeClr val="tx1">
                    <a:lumMod val="50000"/>
                  </a:schemeClr>
                </a:solidFill>
              </a:rPr>
              <a:t>Polish</a:t>
            </a:r>
            <a:r>
              <a:rPr lang="pl-PL" dirty="0" smtClean="0">
                <a:solidFill>
                  <a:schemeClr val="tx1">
                    <a:lumMod val="50000"/>
                  </a:schemeClr>
                </a:solidFill>
              </a:rPr>
              <a:t>)</a:t>
            </a:r>
          </a:p>
          <a:p>
            <a:r>
              <a:rPr lang="pl-PL" dirty="0">
                <a:solidFill>
                  <a:schemeClr val="tx1">
                    <a:lumMod val="50000"/>
                  </a:schemeClr>
                </a:solidFill>
                <a:hlinkClick r:id="rId4" action="ppaction://hlinkfile"/>
              </a:rPr>
              <a:t>y</a:t>
            </a:r>
            <a:r>
              <a:rPr lang="pl-PL" dirty="0" smtClean="0">
                <a:solidFill>
                  <a:schemeClr val="tx1">
                    <a:lumMod val="50000"/>
                  </a:schemeClr>
                </a:solidFill>
                <a:hlinkClick r:id="rId4" action="ppaction://hlinkfile"/>
              </a:rPr>
              <a:t>oucaring.com/</a:t>
            </a:r>
            <a:r>
              <a:rPr lang="pl-PL" dirty="0" err="1" smtClean="0">
                <a:solidFill>
                  <a:schemeClr val="tx1">
                    <a:lumMod val="50000"/>
                  </a:schemeClr>
                </a:solidFill>
                <a:hlinkClick r:id="rId4" action="ppaction://hlinkfile"/>
              </a:rPr>
              <a:t>robotics</a:t>
            </a:r>
            <a:r>
              <a:rPr lang="pl-PL" dirty="0" smtClean="0">
                <a:solidFill>
                  <a:schemeClr val="tx1">
                    <a:lumMod val="50000"/>
                  </a:schemeClr>
                </a:solidFill>
              </a:rPr>
              <a:t> (English)</a:t>
            </a:r>
            <a:endParaRPr lang="pl-PL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pl-PL" sz="2000" dirty="0"/>
              <a:t>Project </a:t>
            </a:r>
            <a:r>
              <a:rPr lang="pl-PL" sz="2000" dirty="0" smtClean="0"/>
              <a:t>sum </a:t>
            </a:r>
            <a:r>
              <a:rPr lang="pl-PL" sz="2000" dirty="0" err="1" smtClean="0"/>
              <a:t>up</a:t>
            </a:r>
            <a:endParaRPr lang="pl-PL" sz="2000" dirty="0"/>
          </a:p>
        </p:txBody>
      </p:sp>
      <p:pic>
        <p:nvPicPr>
          <p:cNvPr id="7" name="Obraz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334"/>
            <a:ext cx="9138696" cy="1426588"/>
          </a:xfrm>
          <a:prstGeom prst="rect">
            <a:avLst/>
          </a:prstGeom>
        </p:spPr>
      </p:pic>
      <p:pic>
        <p:nvPicPr>
          <p:cNvPr id="8" name="Obraz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413" y="4203094"/>
            <a:ext cx="3178628" cy="2383971"/>
          </a:xfrm>
          <a:prstGeom prst="rect">
            <a:avLst/>
          </a:prstGeom>
        </p:spPr>
      </p:pic>
      <p:pic>
        <p:nvPicPr>
          <p:cNvPr id="9" name="Obraz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7429" y="4203093"/>
            <a:ext cx="3178630" cy="2383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839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4855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Obraz 14"/>
          <p:cNvPicPr>
            <a:picLocks noChangeAspect="1"/>
          </p:cNvPicPr>
          <p:nvPr/>
        </p:nvPicPr>
        <p:blipFill rotWithShape="1">
          <a:blip r:embed="rId2"/>
          <a:srcRect r="65272"/>
          <a:stretch/>
        </p:blipFill>
        <p:spPr>
          <a:xfrm>
            <a:off x="4852386" y="4983435"/>
            <a:ext cx="1101231" cy="1233190"/>
          </a:xfrm>
          <a:prstGeom prst="rect">
            <a:avLst/>
          </a:prstGeom>
        </p:spPr>
      </p:pic>
      <p:pic>
        <p:nvPicPr>
          <p:cNvPr id="13" name="Obraz 1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61" t="24797" r="28008" b="31004"/>
          <a:stretch/>
        </p:blipFill>
        <p:spPr>
          <a:xfrm>
            <a:off x="3112572" y="5032774"/>
            <a:ext cx="1676353" cy="1200533"/>
          </a:xfrm>
          <a:prstGeom prst="rect">
            <a:avLst/>
          </a:prstGeom>
        </p:spPr>
      </p:pic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3526773" y="451808"/>
            <a:ext cx="5481051" cy="281637"/>
          </a:xfrm>
        </p:spPr>
        <p:txBody>
          <a:bodyPr/>
          <a:lstStyle/>
          <a:p>
            <a:r>
              <a:rPr lang="pl-PL" dirty="0" smtClean="0"/>
              <a:t>„</a:t>
            </a:r>
            <a:r>
              <a:rPr lang="pl-PL" dirty="0" err="1" smtClean="0"/>
              <a:t>Robotics</a:t>
            </a:r>
            <a:r>
              <a:rPr lang="pl-PL" dirty="0" smtClean="0"/>
              <a:t> in </a:t>
            </a:r>
            <a:r>
              <a:rPr lang="pl-PL" dirty="0" err="1" smtClean="0"/>
              <a:t>India</a:t>
            </a:r>
            <a:r>
              <a:rPr lang="pl-PL" dirty="0" smtClean="0"/>
              <a:t>” – </a:t>
            </a:r>
            <a:r>
              <a:rPr lang="pl-PL" dirty="0" err="1" smtClean="0"/>
              <a:t>Intelligent</a:t>
            </a:r>
            <a:r>
              <a:rPr lang="pl-PL" dirty="0" smtClean="0"/>
              <a:t> Robot </a:t>
            </a:r>
            <a:r>
              <a:rPr lang="pl-PL" dirty="0" err="1" smtClean="0"/>
              <a:t>project</a:t>
            </a:r>
            <a:r>
              <a:rPr lang="pl-PL" dirty="0" smtClean="0"/>
              <a:t/>
            </a:r>
            <a:br>
              <a:rPr lang="pl-PL" dirty="0" smtClean="0"/>
            </a:br>
            <a:r>
              <a:rPr lang="pl-PL" sz="1400" dirty="0" smtClean="0"/>
              <a:t>by Bartłomiej Borzyszkowski</a:t>
            </a:r>
            <a:endParaRPr lang="pl-PL" sz="1400" dirty="0"/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>
          <a:xfrm>
            <a:off x="2812959" y="2981286"/>
            <a:ext cx="6035041" cy="1773594"/>
          </a:xfrm>
        </p:spPr>
        <p:txBody>
          <a:bodyPr/>
          <a:lstStyle/>
          <a:p>
            <a:pPr algn="just"/>
            <a:r>
              <a:rPr lang="pl-PL" dirty="0" smtClean="0"/>
              <a:t>Control Engineering and </a:t>
            </a:r>
            <a:r>
              <a:rPr lang="pl-PL" dirty="0" err="1" smtClean="0"/>
              <a:t>Robotics</a:t>
            </a:r>
            <a:r>
              <a:rPr lang="pl-PL" dirty="0" smtClean="0"/>
              <a:t> (</a:t>
            </a:r>
            <a:r>
              <a:rPr lang="pl-PL" dirty="0" err="1" smtClean="0"/>
              <a:t>BSc</a:t>
            </a:r>
            <a:r>
              <a:rPr lang="pl-PL" dirty="0" smtClean="0"/>
              <a:t>) student (ETI) </a:t>
            </a:r>
            <a:r>
              <a:rPr lang="pl-PL" dirty="0" err="1" smtClean="0"/>
              <a:t>at</a:t>
            </a:r>
            <a:r>
              <a:rPr lang="pl-PL" dirty="0" smtClean="0"/>
              <a:t> </a:t>
            </a:r>
            <a:r>
              <a:rPr lang="pl-PL" dirty="0" err="1" smtClean="0"/>
              <a:t>Gdansk</a:t>
            </a:r>
            <a:r>
              <a:rPr lang="pl-PL" dirty="0" smtClean="0"/>
              <a:t> University of Technology, Poland.</a:t>
            </a:r>
          </a:p>
          <a:p>
            <a:pPr algn="just"/>
            <a:r>
              <a:rPr lang="pl-PL" dirty="0" err="1" smtClean="0"/>
              <a:t>Scientific</a:t>
            </a:r>
            <a:r>
              <a:rPr lang="pl-PL" dirty="0" smtClean="0"/>
              <a:t> intern with the IAESTE program </a:t>
            </a:r>
            <a:r>
              <a:rPr lang="pl-PL" dirty="0" err="1" smtClean="0"/>
              <a:t>at</a:t>
            </a:r>
            <a:r>
              <a:rPr lang="pl-PL" dirty="0" smtClean="0"/>
              <a:t> Karunya </a:t>
            </a:r>
            <a:r>
              <a:rPr lang="pl-PL" dirty="0" err="1" smtClean="0"/>
              <a:t>Institute</a:t>
            </a:r>
            <a:r>
              <a:rPr lang="pl-PL" dirty="0" smtClean="0"/>
              <a:t> of Technology and </a:t>
            </a:r>
            <a:r>
              <a:rPr lang="pl-PL" dirty="0" err="1" smtClean="0"/>
              <a:t>Sciences</a:t>
            </a:r>
            <a:r>
              <a:rPr lang="pl-PL" dirty="0" smtClean="0"/>
              <a:t>, </a:t>
            </a:r>
            <a:r>
              <a:rPr lang="pl-PL" dirty="0" err="1" smtClean="0"/>
              <a:t>Coimbatore</a:t>
            </a:r>
            <a:r>
              <a:rPr lang="pl-PL" dirty="0" smtClean="0"/>
              <a:t> - </a:t>
            </a:r>
            <a:r>
              <a:rPr lang="pl-PL" dirty="0" err="1" smtClean="0"/>
              <a:t>India</a:t>
            </a:r>
            <a:r>
              <a:rPr lang="pl-PL" dirty="0" smtClean="0"/>
              <a:t>.</a:t>
            </a:r>
          </a:p>
          <a:p>
            <a:pPr algn="just"/>
            <a:r>
              <a:rPr lang="pl-PL" dirty="0" smtClean="0"/>
              <a:t>Gradient Science Club - </a:t>
            </a:r>
            <a:r>
              <a:rPr lang="pl-PL" dirty="0" err="1" smtClean="0"/>
              <a:t>artificial</a:t>
            </a:r>
            <a:r>
              <a:rPr lang="pl-PL" dirty="0" smtClean="0"/>
              <a:t> </a:t>
            </a:r>
            <a:r>
              <a:rPr lang="pl-PL" dirty="0" err="1" smtClean="0"/>
              <a:t>intelligence</a:t>
            </a:r>
            <a:r>
              <a:rPr lang="pl-PL" dirty="0" smtClean="0"/>
              <a:t> developer.</a:t>
            </a:r>
          </a:p>
          <a:p>
            <a:pPr algn="just"/>
            <a:r>
              <a:rPr lang="pl-PL" dirty="0" smtClean="0"/>
              <a:t>IAESTE Poland IT </a:t>
            </a:r>
            <a:r>
              <a:rPr lang="pl-PL" dirty="0" err="1" smtClean="0"/>
              <a:t>Coordinator</a:t>
            </a:r>
            <a:r>
              <a:rPr lang="pl-PL" dirty="0" smtClean="0"/>
              <a:t> and Job </a:t>
            </a:r>
            <a:r>
              <a:rPr lang="pl-PL" dirty="0" err="1" smtClean="0"/>
              <a:t>Raising</a:t>
            </a:r>
            <a:r>
              <a:rPr lang="pl-PL" dirty="0" smtClean="0"/>
              <a:t> </a:t>
            </a:r>
            <a:r>
              <a:rPr lang="pl-PL" dirty="0" err="1" smtClean="0"/>
              <a:t>member</a:t>
            </a:r>
            <a:r>
              <a:rPr lang="pl-PL" dirty="0" smtClean="0"/>
              <a:t>.</a:t>
            </a:r>
            <a:endParaRPr lang="pl-PL" dirty="0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pl-PL" sz="2000" dirty="0" err="1" smtClean="0"/>
              <a:t>About</a:t>
            </a:r>
            <a:r>
              <a:rPr lang="pl-PL" sz="2000" dirty="0" smtClean="0"/>
              <a:t> the </a:t>
            </a:r>
            <a:r>
              <a:rPr lang="pl-PL" sz="2000" dirty="0" err="1" smtClean="0"/>
              <a:t>author</a:t>
            </a:r>
            <a:endParaRPr lang="pl-PL" sz="2000" dirty="0"/>
          </a:p>
        </p:txBody>
      </p:sp>
      <p:pic>
        <p:nvPicPr>
          <p:cNvPr id="5" name="Obraz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60" y="2715558"/>
            <a:ext cx="2398753" cy="2999442"/>
          </a:xfrm>
          <a:prstGeom prst="rect">
            <a:avLst/>
          </a:prstGeom>
        </p:spPr>
      </p:pic>
      <p:sp>
        <p:nvSpPr>
          <p:cNvPr id="8" name="pole tekstowe 7"/>
          <p:cNvSpPr txBox="1"/>
          <p:nvPr/>
        </p:nvSpPr>
        <p:spPr>
          <a:xfrm flipH="1">
            <a:off x="2972980" y="2490639"/>
            <a:ext cx="3105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Bartłomiej Borzyszkowski</a:t>
            </a:r>
            <a:endParaRPr lang="pl-PL" b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Obraz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060" y="175295"/>
            <a:ext cx="3166713" cy="1116301"/>
          </a:xfrm>
          <a:prstGeom prst="rect">
            <a:avLst/>
          </a:prstGeom>
        </p:spPr>
      </p:pic>
      <p:pic>
        <p:nvPicPr>
          <p:cNvPr id="11" name="Obraz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48" y="27969"/>
            <a:ext cx="9044814" cy="1410951"/>
          </a:xfrm>
          <a:prstGeom prst="rect">
            <a:avLst/>
          </a:prstGeom>
        </p:spPr>
      </p:pic>
      <p:pic>
        <p:nvPicPr>
          <p:cNvPr id="12" name="Obraz 11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646"/>
          <a:stretch/>
        </p:blipFill>
        <p:spPr>
          <a:xfrm>
            <a:off x="0" y="0"/>
            <a:ext cx="9135291" cy="1426196"/>
          </a:xfrm>
          <a:prstGeom prst="rect">
            <a:avLst/>
          </a:prstGeom>
        </p:spPr>
      </p:pic>
      <p:pic>
        <p:nvPicPr>
          <p:cNvPr id="16" name="Obraz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75100" y="4966753"/>
            <a:ext cx="1172900" cy="1266554"/>
          </a:xfrm>
          <a:prstGeom prst="rect">
            <a:avLst/>
          </a:prstGeom>
        </p:spPr>
      </p:pic>
      <p:pic>
        <p:nvPicPr>
          <p:cNvPr id="17" name="Obraz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67298" y="5032774"/>
            <a:ext cx="1284567" cy="1088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074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Obraz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9225" y="3952603"/>
            <a:ext cx="4668157" cy="2800894"/>
          </a:xfrm>
          <a:prstGeom prst="rect">
            <a:avLst/>
          </a:prstGeom>
        </p:spPr>
      </p:pic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3709225" y="423635"/>
            <a:ext cx="5377175" cy="281637"/>
          </a:xfrm>
        </p:spPr>
        <p:txBody>
          <a:bodyPr/>
          <a:lstStyle/>
          <a:p>
            <a:r>
              <a:rPr lang="pl-PL" dirty="0"/>
              <a:t>„</a:t>
            </a:r>
            <a:r>
              <a:rPr lang="pl-PL" dirty="0" err="1"/>
              <a:t>Robotics</a:t>
            </a:r>
            <a:r>
              <a:rPr lang="pl-PL" dirty="0"/>
              <a:t> in </a:t>
            </a:r>
            <a:r>
              <a:rPr lang="pl-PL" dirty="0" err="1"/>
              <a:t>India</a:t>
            </a:r>
            <a:r>
              <a:rPr lang="pl-PL" dirty="0"/>
              <a:t>” – </a:t>
            </a:r>
            <a:r>
              <a:rPr lang="pl-PL" dirty="0" err="1"/>
              <a:t>Intelligent</a:t>
            </a:r>
            <a:r>
              <a:rPr lang="pl-PL" dirty="0"/>
              <a:t> Robot </a:t>
            </a:r>
            <a:r>
              <a:rPr lang="pl-PL" dirty="0" err="1"/>
              <a:t>project</a:t>
            </a:r>
            <a:r>
              <a:rPr lang="pl-PL" dirty="0"/>
              <a:t/>
            </a:r>
            <a:br>
              <a:rPr lang="pl-PL" dirty="0"/>
            </a:br>
            <a:r>
              <a:rPr lang="pl-PL" sz="1400" dirty="0"/>
              <a:t>by Bartłomiej Borzyszkowski</a:t>
            </a:r>
            <a:endParaRPr lang="pl-PL" dirty="0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pl-PL" sz="2000" dirty="0" smtClean="0"/>
              <a:t>Gdańsk and Technology</a:t>
            </a:r>
            <a:endParaRPr lang="pl-PL" sz="2000" dirty="0"/>
          </a:p>
        </p:txBody>
      </p:sp>
      <p:pic>
        <p:nvPicPr>
          <p:cNvPr id="5" name="Obraz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348" y="2525201"/>
            <a:ext cx="3749684" cy="3756297"/>
          </a:xfrm>
          <a:prstGeom prst="rect">
            <a:avLst/>
          </a:prstGeom>
        </p:spPr>
      </p:pic>
      <p:pic>
        <p:nvPicPr>
          <p:cNvPr id="9" name="Obraz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38696" cy="1426588"/>
          </a:xfrm>
          <a:prstGeom prst="rect">
            <a:avLst/>
          </a:prstGeom>
        </p:spPr>
      </p:pic>
      <p:pic>
        <p:nvPicPr>
          <p:cNvPr id="6" name="Obraz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0446" y="1158644"/>
            <a:ext cx="4712433" cy="3244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445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 dirty="0"/>
              <a:t>„</a:t>
            </a:r>
            <a:r>
              <a:rPr lang="pl-PL" dirty="0" err="1"/>
              <a:t>Robotics</a:t>
            </a:r>
            <a:r>
              <a:rPr lang="pl-PL" dirty="0"/>
              <a:t> in </a:t>
            </a:r>
            <a:r>
              <a:rPr lang="pl-PL" dirty="0" err="1"/>
              <a:t>India</a:t>
            </a:r>
            <a:r>
              <a:rPr lang="pl-PL" dirty="0"/>
              <a:t>” – </a:t>
            </a:r>
            <a:r>
              <a:rPr lang="pl-PL" dirty="0" err="1"/>
              <a:t>Intelligent</a:t>
            </a:r>
            <a:r>
              <a:rPr lang="pl-PL" dirty="0"/>
              <a:t> Robot </a:t>
            </a:r>
            <a:r>
              <a:rPr lang="pl-PL" dirty="0" err="1"/>
              <a:t>project</a:t>
            </a:r>
            <a:r>
              <a:rPr lang="pl-PL" dirty="0"/>
              <a:t/>
            </a:r>
            <a:br>
              <a:rPr lang="pl-PL" dirty="0"/>
            </a:br>
            <a:r>
              <a:rPr lang="pl-PL" sz="1400" dirty="0"/>
              <a:t>by Bartłomiej Borzyszkowski</a:t>
            </a:r>
            <a:endParaRPr lang="pl-PL" dirty="0"/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>
          <a:xfrm>
            <a:off x="283307" y="2407992"/>
            <a:ext cx="8706394" cy="2094337"/>
          </a:xfrm>
        </p:spPr>
        <p:txBody>
          <a:bodyPr>
            <a:normAutofit/>
          </a:bodyPr>
          <a:lstStyle/>
          <a:p>
            <a:r>
              <a:rPr lang="pl-PL" dirty="0" smtClean="0"/>
              <a:t>8 </a:t>
            </a:r>
            <a:r>
              <a:rPr lang="pl-PL" dirty="0" err="1" smtClean="0"/>
              <a:t>week</a:t>
            </a:r>
            <a:r>
              <a:rPr lang="pl-PL" dirty="0" smtClean="0"/>
              <a:t> </a:t>
            </a:r>
            <a:r>
              <a:rPr lang="pl-PL" dirty="0" err="1" smtClean="0"/>
              <a:t>internship</a:t>
            </a:r>
            <a:r>
              <a:rPr lang="pl-PL" dirty="0" smtClean="0"/>
              <a:t> </a:t>
            </a:r>
            <a:r>
              <a:rPr lang="pl-PL" dirty="0" err="1" smtClean="0"/>
              <a:t>at</a:t>
            </a:r>
            <a:r>
              <a:rPr lang="pl-PL" dirty="0" smtClean="0"/>
              <a:t> the Karunya </a:t>
            </a:r>
            <a:r>
              <a:rPr lang="pl-PL" dirty="0" err="1" smtClean="0"/>
              <a:t>Electrical</a:t>
            </a:r>
            <a:r>
              <a:rPr lang="pl-PL" dirty="0" smtClean="0"/>
              <a:t> </a:t>
            </a:r>
            <a:r>
              <a:rPr lang="pl-PL" dirty="0" err="1" smtClean="0"/>
              <a:t>Department</a:t>
            </a:r>
            <a:r>
              <a:rPr lang="pl-PL" dirty="0" smtClean="0"/>
              <a:t> </a:t>
            </a:r>
            <a:r>
              <a:rPr lang="pl-PL" dirty="0" err="1" smtClean="0"/>
              <a:t>under</a:t>
            </a:r>
            <a:r>
              <a:rPr lang="pl-PL" dirty="0" smtClean="0"/>
              <a:t> the </a:t>
            </a:r>
            <a:r>
              <a:rPr lang="pl-PL" dirty="0" err="1" smtClean="0"/>
              <a:t>supervision</a:t>
            </a:r>
            <a:r>
              <a:rPr lang="pl-PL" dirty="0" smtClean="0"/>
              <a:t> of </a:t>
            </a:r>
            <a:br>
              <a:rPr lang="pl-PL" dirty="0" smtClean="0"/>
            </a:br>
            <a:r>
              <a:rPr lang="pl-PL" dirty="0" smtClean="0"/>
              <a:t>Dr. K. </a:t>
            </a:r>
            <a:r>
              <a:rPr lang="pl-PL" dirty="0" err="1" smtClean="0"/>
              <a:t>Rajasekaran</a:t>
            </a:r>
            <a:r>
              <a:rPr lang="pl-PL" dirty="0" smtClean="0"/>
              <a:t> </a:t>
            </a:r>
            <a:r>
              <a:rPr lang="pl-PL" dirty="0" smtClean="0"/>
              <a:t>with </a:t>
            </a:r>
            <a:r>
              <a:rPr lang="pl-PL" dirty="0" err="1" smtClean="0"/>
              <a:t>an</a:t>
            </a:r>
            <a:r>
              <a:rPr lang="pl-PL" dirty="0" smtClean="0"/>
              <a:t> </a:t>
            </a:r>
            <a:r>
              <a:rPr lang="pl-PL" dirty="0" err="1" smtClean="0"/>
              <a:t>assistance</a:t>
            </a:r>
            <a:r>
              <a:rPr lang="pl-PL" dirty="0" smtClean="0"/>
              <a:t> of </a:t>
            </a:r>
            <a:r>
              <a:rPr lang="pl-PL" dirty="0" err="1" smtClean="0"/>
              <a:t>Mr</a:t>
            </a:r>
            <a:r>
              <a:rPr lang="pl-PL" dirty="0" smtClean="0"/>
              <a:t>. J. </a:t>
            </a:r>
            <a:r>
              <a:rPr lang="pl-PL" dirty="0" err="1" smtClean="0"/>
              <a:t>Chinnadurai</a:t>
            </a:r>
            <a:r>
              <a:rPr lang="pl-PL" dirty="0" smtClean="0"/>
              <a:t>.</a:t>
            </a:r>
          </a:p>
          <a:p>
            <a:r>
              <a:rPr lang="pl-PL" dirty="0" err="1" smtClean="0"/>
              <a:t>Creating</a:t>
            </a:r>
            <a:r>
              <a:rPr lang="pl-PL" dirty="0" smtClean="0"/>
              <a:t> and developing of the </a:t>
            </a:r>
            <a:r>
              <a:rPr lang="pl-PL" dirty="0" err="1" smtClean="0"/>
              <a:t>intelligent</a:t>
            </a:r>
            <a:r>
              <a:rPr lang="pl-PL" dirty="0" smtClean="0"/>
              <a:t> robot, </a:t>
            </a:r>
            <a:r>
              <a:rPr lang="pl-PL" dirty="0" err="1" smtClean="0"/>
              <a:t>remote</a:t>
            </a:r>
            <a:r>
              <a:rPr lang="pl-PL" dirty="0" smtClean="0"/>
              <a:t>/</a:t>
            </a:r>
            <a:r>
              <a:rPr lang="pl-PL" dirty="0" err="1" smtClean="0"/>
              <a:t>self-driving</a:t>
            </a:r>
            <a:r>
              <a:rPr lang="pl-PL" dirty="0" smtClean="0"/>
              <a:t> car.</a:t>
            </a:r>
          </a:p>
          <a:p>
            <a:r>
              <a:rPr lang="pl-PL" dirty="0" err="1"/>
              <a:t>C</a:t>
            </a:r>
            <a:r>
              <a:rPr lang="pl-PL" dirty="0" err="1" smtClean="0"/>
              <a:t>ooperation</a:t>
            </a:r>
            <a:r>
              <a:rPr lang="pl-PL" dirty="0" smtClean="0"/>
              <a:t> in the </a:t>
            </a:r>
            <a:r>
              <a:rPr lang="pl-PL" dirty="0" err="1"/>
              <a:t>international</a:t>
            </a:r>
            <a:r>
              <a:rPr lang="pl-PL" dirty="0"/>
              <a:t> </a:t>
            </a:r>
            <a:r>
              <a:rPr lang="pl-PL" dirty="0" smtClean="0"/>
              <a:t/>
            </a:r>
            <a:br>
              <a:rPr lang="pl-PL" dirty="0" smtClean="0"/>
            </a:br>
            <a:r>
              <a:rPr lang="pl-PL" dirty="0" smtClean="0"/>
              <a:t>engineering team.</a:t>
            </a:r>
            <a:endParaRPr lang="pl-PL" dirty="0"/>
          </a:p>
          <a:p>
            <a:endParaRPr lang="pl-PL" dirty="0" smtClean="0"/>
          </a:p>
          <a:p>
            <a:pPr marL="0" indent="0">
              <a:buNone/>
            </a:pPr>
            <a:endParaRPr lang="pl-PL" dirty="0" smtClean="0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pl-PL" sz="2000" dirty="0" smtClean="0"/>
              <a:t>Project </a:t>
            </a:r>
            <a:r>
              <a:rPr lang="pl-PL" sz="2000" dirty="0" err="1" smtClean="0"/>
              <a:t>introduction</a:t>
            </a:r>
            <a:endParaRPr lang="pl-PL" sz="2000" dirty="0"/>
          </a:p>
        </p:txBody>
      </p:sp>
      <p:pic>
        <p:nvPicPr>
          <p:cNvPr id="5" name="Obraz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5454" y="3335384"/>
            <a:ext cx="3754247" cy="3337596"/>
          </a:xfrm>
          <a:prstGeom prst="rect">
            <a:avLst/>
          </a:prstGeom>
        </p:spPr>
      </p:pic>
      <p:sp>
        <p:nvSpPr>
          <p:cNvPr id="7" name="Podtytuł 2"/>
          <p:cNvSpPr txBox="1">
            <a:spLocks/>
          </p:cNvSpPr>
          <p:nvPr/>
        </p:nvSpPr>
        <p:spPr>
          <a:xfrm>
            <a:off x="283307" y="4139132"/>
            <a:ext cx="4886492" cy="2094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85750" indent="-2857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E31B23"/>
              </a:buClr>
              <a:buFont typeface="Wingdings" panose="05000000000000000000" pitchFamily="2" charset="2"/>
              <a:buChar char="§"/>
              <a:defRPr sz="1600" b="1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pl-PL" dirty="0" err="1" smtClean="0"/>
              <a:t>Besides</a:t>
            </a:r>
            <a:r>
              <a:rPr lang="pl-PL" dirty="0" smtClean="0"/>
              <a:t> the </a:t>
            </a:r>
            <a:r>
              <a:rPr lang="pl-PL" dirty="0" err="1" smtClean="0"/>
              <a:t>work</a:t>
            </a:r>
            <a:r>
              <a:rPr lang="pl-PL" dirty="0" smtClean="0"/>
              <a:t>:</a:t>
            </a:r>
          </a:p>
          <a:p>
            <a:r>
              <a:rPr lang="pl-PL" dirty="0" err="1" smtClean="0"/>
              <a:t>Over</a:t>
            </a:r>
            <a:r>
              <a:rPr lang="pl-PL" dirty="0" smtClean="0"/>
              <a:t> 3 </a:t>
            </a:r>
            <a:r>
              <a:rPr lang="pl-PL" dirty="0" err="1"/>
              <a:t>week</a:t>
            </a:r>
            <a:r>
              <a:rPr lang="pl-PL" dirty="0"/>
              <a:t> </a:t>
            </a:r>
            <a:r>
              <a:rPr lang="pl-PL" dirty="0" err="1"/>
              <a:t>travel</a:t>
            </a:r>
            <a:r>
              <a:rPr lang="pl-PL" dirty="0"/>
              <a:t> </a:t>
            </a:r>
            <a:r>
              <a:rPr lang="pl-PL" dirty="0" err="1" smtClean="0"/>
              <a:t>adventure</a:t>
            </a:r>
            <a:r>
              <a:rPr lang="pl-PL" dirty="0" smtClean="0"/>
              <a:t> </a:t>
            </a:r>
            <a:r>
              <a:rPr lang="pl-PL" dirty="0" err="1" smtClean="0"/>
              <a:t>including</a:t>
            </a:r>
            <a:r>
              <a:rPr lang="pl-PL" dirty="0" smtClean="0"/>
              <a:t>:</a:t>
            </a:r>
            <a:br>
              <a:rPr lang="pl-PL" dirty="0" smtClean="0"/>
            </a:br>
            <a:r>
              <a:rPr lang="pl-PL" dirty="0" smtClean="0"/>
              <a:t>Goa, </a:t>
            </a:r>
            <a:r>
              <a:rPr lang="pl-PL" dirty="0" err="1" smtClean="0"/>
              <a:t>Mumbai</a:t>
            </a:r>
            <a:r>
              <a:rPr lang="pl-PL" dirty="0" smtClean="0"/>
              <a:t>, </a:t>
            </a:r>
            <a:r>
              <a:rPr lang="pl-PL" dirty="0" err="1" smtClean="0"/>
              <a:t>Jodhpur</a:t>
            </a:r>
            <a:r>
              <a:rPr lang="pl-PL" dirty="0" smtClean="0"/>
              <a:t>, </a:t>
            </a:r>
            <a:r>
              <a:rPr lang="pl-PL" dirty="0" err="1" smtClean="0"/>
              <a:t>Jaipur</a:t>
            </a:r>
            <a:r>
              <a:rPr lang="pl-PL" dirty="0" smtClean="0"/>
              <a:t>, Delhi, Agra, </a:t>
            </a:r>
            <a:r>
              <a:rPr lang="pl-PL" dirty="0" err="1" smtClean="0"/>
              <a:t>Haridwar</a:t>
            </a:r>
            <a:r>
              <a:rPr lang="pl-PL" dirty="0" smtClean="0"/>
              <a:t>, </a:t>
            </a:r>
            <a:r>
              <a:rPr lang="pl-PL" dirty="0" err="1" smtClean="0"/>
              <a:t>Rishikesh</a:t>
            </a:r>
            <a:r>
              <a:rPr lang="pl-PL" dirty="0" smtClean="0"/>
              <a:t>, Ganges, </a:t>
            </a:r>
            <a:r>
              <a:rPr lang="pl-PL" dirty="0" err="1" smtClean="0"/>
              <a:t>Himalayas</a:t>
            </a:r>
            <a:r>
              <a:rPr lang="pl-PL" dirty="0" smtClean="0"/>
              <a:t>.</a:t>
            </a:r>
          </a:p>
          <a:p>
            <a:r>
              <a:rPr lang="pl-PL" dirty="0" smtClean="0"/>
              <a:t>Exploration </a:t>
            </a:r>
            <a:r>
              <a:rPr lang="pl-PL" dirty="0"/>
              <a:t>of </a:t>
            </a:r>
            <a:r>
              <a:rPr lang="pl-PL" dirty="0" err="1"/>
              <a:t>India</a:t>
            </a:r>
            <a:r>
              <a:rPr lang="pl-PL" dirty="0"/>
              <a:t>, </a:t>
            </a:r>
            <a:r>
              <a:rPr lang="pl-PL" dirty="0" err="1"/>
              <a:t>discovery</a:t>
            </a:r>
            <a:r>
              <a:rPr lang="pl-PL" dirty="0"/>
              <a:t> of the </a:t>
            </a:r>
            <a:r>
              <a:rPr lang="pl-PL" dirty="0" err="1"/>
              <a:t>rich</a:t>
            </a:r>
            <a:r>
              <a:rPr lang="pl-PL" dirty="0"/>
              <a:t> </a:t>
            </a:r>
            <a:r>
              <a:rPr lang="pl-PL" dirty="0" err="1"/>
              <a:t>culture</a:t>
            </a:r>
            <a:r>
              <a:rPr lang="pl-PL" dirty="0"/>
              <a:t>, </a:t>
            </a:r>
            <a:r>
              <a:rPr lang="pl-PL" dirty="0" err="1"/>
              <a:t>unique</a:t>
            </a:r>
            <a:r>
              <a:rPr lang="pl-PL" dirty="0"/>
              <a:t> </a:t>
            </a:r>
            <a:r>
              <a:rPr lang="pl-PL" dirty="0" err="1"/>
              <a:t>cuisine</a:t>
            </a:r>
            <a:r>
              <a:rPr lang="pl-PL" dirty="0"/>
              <a:t>, </a:t>
            </a:r>
            <a:r>
              <a:rPr lang="pl-PL" dirty="0" err="1"/>
              <a:t>wild</a:t>
            </a:r>
            <a:r>
              <a:rPr lang="pl-PL" dirty="0"/>
              <a:t> </a:t>
            </a:r>
            <a:r>
              <a:rPr lang="pl-PL" dirty="0" err="1"/>
              <a:t>nature</a:t>
            </a:r>
            <a:r>
              <a:rPr lang="pl-PL" dirty="0"/>
              <a:t> and </a:t>
            </a:r>
            <a:r>
              <a:rPr lang="pl-PL" dirty="0" err="1"/>
              <a:t>diverse</a:t>
            </a:r>
            <a:r>
              <a:rPr lang="pl-PL" dirty="0"/>
              <a:t> environment of the country.</a:t>
            </a:r>
          </a:p>
          <a:p>
            <a:endParaRPr lang="pl-PL" dirty="0"/>
          </a:p>
          <a:p>
            <a:endParaRPr lang="pl-PL" dirty="0"/>
          </a:p>
        </p:txBody>
      </p:sp>
      <p:pic>
        <p:nvPicPr>
          <p:cNvPr id="6" name="Obraz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38696" cy="1426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156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 dirty="0"/>
              <a:t>„</a:t>
            </a:r>
            <a:r>
              <a:rPr lang="pl-PL" dirty="0" err="1"/>
              <a:t>Robotics</a:t>
            </a:r>
            <a:r>
              <a:rPr lang="pl-PL" dirty="0"/>
              <a:t> in </a:t>
            </a:r>
            <a:r>
              <a:rPr lang="pl-PL" dirty="0" err="1"/>
              <a:t>India</a:t>
            </a:r>
            <a:r>
              <a:rPr lang="pl-PL" dirty="0"/>
              <a:t>” – </a:t>
            </a:r>
            <a:r>
              <a:rPr lang="pl-PL" dirty="0" err="1"/>
              <a:t>Intelligent</a:t>
            </a:r>
            <a:r>
              <a:rPr lang="pl-PL" dirty="0"/>
              <a:t> Robot </a:t>
            </a:r>
            <a:r>
              <a:rPr lang="pl-PL" dirty="0" err="1"/>
              <a:t>project</a:t>
            </a:r>
            <a:r>
              <a:rPr lang="pl-PL" dirty="0"/>
              <a:t/>
            </a:r>
            <a:br>
              <a:rPr lang="pl-PL" dirty="0"/>
            </a:br>
            <a:r>
              <a:rPr lang="pl-PL" sz="1400" dirty="0"/>
              <a:t>by Bartłomiej Borzyszkowski</a:t>
            </a:r>
            <a:endParaRPr lang="pl-PL" dirty="0"/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>
          <a:xfrm>
            <a:off x="318325" y="2351313"/>
            <a:ext cx="6781800" cy="1851780"/>
          </a:xfrm>
        </p:spPr>
        <p:txBody>
          <a:bodyPr/>
          <a:lstStyle/>
          <a:p>
            <a:pPr marL="0" indent="0">
              <a:buNone/>
            </a:pPr>
            <a:r>
              <a:rPr lang="pl-PL" dirty="0" smtClean="0"/>
              <a:t>GitHub </a:t>
            </a:r>
            <a:r>
              <a:rPr lang="pl-PL" dirty="0" err="1" smtClean="0"/>
              <a:t>repository</a:t>
            </a:r>
            <a:r>
              <a:rPr lang="pl-PL" dirty="0" smtClean="0"/>
              <a:t>:</a:t>
            </a:r>
            <a:endParaRPr lang="pl-PL" dirty="0"/>
          </a:p>
          <a:p>
            <a:r>
              <a:rPr lang="pl-PL" u="sng" dirty="0" smtClean="0">
                <a:solidFill>
                  <a:schemeClr val="tx1">
                    <a:lumMod val="50000"/>
                  </a:schemeClr>
                </a:solidFill>
                <a:hlinkClick r:id="rId2"/>
              </a:rPr>
              <a:t>github.com/Borzyszkowski/</a:t>
            </a:r>
            <a:r>
              <a:rPr lang="pl-PL" u="sng" dirty="0" err="1" smtClean="0">
                <a:solidFill>
                  <a:schemeClr val="tx1">
                    <a:lumMod val="50000"/>
                  </a:schemeClr>
                </a:solidFill>
                <a:hlinkClick r:id="rId2"/>
              </a:rPr>
              <a:t>Robotics</a:t>
            </a:r>
            <a:r>
              <a:rPr lang="pl-PL" u="sng" dirty="0" smtClean="0">
                <a:solidFill>
                  <a:schemeClr val="tx1">
                    <a:lumMod val="50000"/>
                  </a:schemeClr>
                </a:solidFill>
                <a:hlinkClick r:id="rId2"/>
              </a:rPr>
              <a:t>-in-</a:t>
            </a:r>
            <a:r>
              <a:rPr lang="pl-PL" u="sng" dirty="0" err="1" smtClean="0">
                <a:solidFill>
                  <a:schemeClr val="tx1">
                    <a:lumMod val="50000"/>
                  </a:schemeClr>
                </a:solidFill>
                <a:hlinkClick r:id="rId2"/>
              </a:rPr>
              <a:t>India</a:t>
            </a:r>
            <a:r>
              <a:rPr lang="pl-PL" u="sng" dirty="0" smtClean="0">
                <a:solidFill>
                  <a:schemeClr val="tx1">
                    <a:lumMod val="50000"/>
                  </a:schemeClr>
                </a:solidFill>
                <a:hlinkClick r:id="rId2"/>
              </a:rPr>
              <a:t>-</a:t>
            </a:r>
            <a:r>
              <a:rPr lang="pl-PL" u="sng" dirty="0" err="1" smtClean="0">
                <a:solidFill>
                  <a:schemeClr val="tx1">
                    <a:lumMod val="50000"/>
                  </a:schemeClr>
                </a:solidFill>
                <a:hlinkClick r:id="rId2"/>
              </a:rPr>
              <a:t>Intelligent</a:t>
            </a:r>
            <a:r>
              <a:rPr lang="pl-PL" u="sng" dirty="0" smtClean="0">
                <a:solidFill>
                  <a:schemeClr val="tx1">
                    <a:lumMod val="50000"/>
                  </a:schemeClr>
                </a:solidFill>
                <a:hlinkClick r:id="rId2"/>
              </a:rPr>
              <a:t>-Robot</a:t>
            </a:r>
            <a:endParaRPr lang="pl-PL" u="sng" dirty="0">
              <a:solidFill>
                <a:schemeClr val="tx1">
                  <a:lumMod val="50000"/>
                </a:schemeClr>
              </a:solidFill>
              <a:hlinkClick r:id="rId2"/>
            </a:endParaRPr>
          </a:p>
          <a:p>
            <a:pPr marL="0" indent="0">
              <a:buNone/>
            </a:pPr>
            <a:r>
              <a:rPr lang="pl-PL" dirty="0" smtClean="0"/>
              <a:t>Crowdfunding </a:t>
            </a:r>
            <a:r>
              <a:rPr lang="pl-PL" dirty="0" err="1" smtClean="0"/>
              <a:t>campaigns</a:t>
            </a:r>
            <a:r>
              <a:rPr lang="pl-PL" dirty="0" smtClean="0"/>
              <a:t> </a:t>
            </a:r>
            <a:r>
              <a:rPr lang="pl-PL" dirty="0" smtClean="0"/>
              <a:t>and the </a:t>
            </a:r>
            <a:r>
              <a:rPr lang="pl-PL" dirty="0" err="1" smtClean="0"/>
              <a:t>full</a:t>
            </a:r>
            <a:r>
              <a:rPr lang="pl-PL" dirty="0" smtClean="0"/>
              <a:t> </a:t>
            </a:r>
            <a:r>
              <a:rPr lang="pl-PL" dirty="0" err="1" smtClean="0"/>
              <a:t>internship</a:t>
            </a:r>
            <a:r>
              <a:rPr lang="pl-PL" dirty="0" smtClean="0"/>
              <a:t> </a:t>
            </a:r>
            <a:r>
              <a:rPr lang="pl-PL" dirty="0" err="1" smtClean="0"/>
              <a:t>description</a:t>
            </a:r>
            <a:r>
              <a:rPr lang="pl-PL" dirty="0" smtClean="0"/>
              <a:t>:</a:t>
            </a:r>
            <a:endParaRPr lang="pl-PL" dirty="0"/>
          </a:p>
          <a:p>
            <a:r>
              <a:rPr lang="pl-PL" dirty="0" smtClean="0">
                <a:solidFill>
                  <a:schemeClr val="tx1">
                    <a:lumMod val="50000"/>
                  </a:schemeClr>
                </a:solidFill>
                <a:hlinkClick r:id="rId3"/>
              </a:rPr>
              <a:t>zrzutka.pl/</a:t>
            </a:r>
            <a:r>
              <a:rPr lang="pl-PL" dirty="0" err="1" smtClean="0">
                <a:solidFill>
                  <a:schemeClr val="tx1">
                    <a:lumMod val="50000"/>
                  </a:schemeClr>
                </a:solidFill>
                <a:hlinkClick r:id="rId3"/>
              </a:rPr>
              <a:t>robotics</a:t>
            </a:r>
            <a:r>
              <a:rPr lang="pl-PL" dirty="0" smtClean="0">
                <a:solidFill>
                  <a:schemeClr val="tx1">
                    <a:lumMod val="50000"/>
                  </a:schemeClr>
                </a:solidFill>
              </a:rPr>
              <a:t> (</a:t>
            </a:r>
            <a:r>
              <a:rPr lang="pl-PL" dirty="0" err="1" smtClean="0">
                <a:solidFill>
                  <a:schemeClr val="tx1">
                    <a:lumMod val="50000"/>
                  </a:schemeClr>
                </a:solidFill>
              </a:rPr>
              <a:t>Polish</a:t>
            </a:r>
            <a:r>
              <a:rPr lang="pl-PL" dirty="0" smtClean="0">
                <a:solidFill>
                  <a:schemeClr val="tx1">
                    <a:lumMod val="50000"/>
                  </a:schemeClr>
                </a:solidFill>
              </a:rPr>
              <a:t>)</a:t>
            </a:r>
          </a:p>
          <a:p>
            <a:r>
              <a:rPr lang="pl-PL" dirty="0">
                <a:solidFill>
                  <a:schemeClr val="tx1">
                    <a:lumMod val="50000"/>
                  </a:schemeClr>
                </a:solidFill>
                <a:hlinkClick r:id="rId4" action="ppaction://hlinkfile"/>
              </a:rPr>
              <a:t>y</a:t>
            </a:r>
            <a:r>
              <a:rPr lang="pl-PL" dirty="0" smtClean="0">
                <a:solidFill>
                  <a:schemeClr val="tx1">
                    <a:lumMod val="50000"/>
                  </a:schemeClr>
                </a:solidFill>
                <a:hlinkClick r:id="rId4" action="ppaction://hlinkfile"/>
              </a:rPr>
              <a:t>oucaring.com/</a:t>
            </a:r>
            <a:r>
              <a:rPr lang="pl-PL" dirty="0" err="1" smtClean="0">
                <a:solidFill>
                  <a:schemeClr val="tx1">
                    <a:lumMod val="50000"/>
                  </a:schemeClr>
                </a:solidFill>
                <a:hlinkClick r:id="rId4" action="ppaction://hlinkfile"/>
              </a:rPr>
              <a:t>robotics</a:t>
            </a:r>
            <a:r>
              <a:rPr lang="pl-PL" dirty="0" smtClean="0">
                <a:solidFill>
                  <a:schemeClr val="tx1">
                    <a:lumMod val="50000"/>
                  </a:schemeClr>
                </a:solidFill>
              </a:rPr>
              <a:t> (English)</a:t>
            </a:r>
            <a:endParaRPr lang="pl-PL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pl-PL" sz="2000" dirty="0"/>
              <a:t>Project </a:t>
            </a:r>
            <a:r>
              <a:rPr lang="pl-PL" sz="2000" dirty="0" err="1"/>
              <a:t>introduction</a:t>
            </a:r>
            <a:endParaRPr lang="pl-PL" sz="2000" dirty="0"/>
          </a:p>
        </p:txBody>
      </p:sp>
      <p:pic>
        <p:nvPicPr>
          <p:cNvPr id="5" name="Obraz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728" y="4203093"/>
            <a:ext cx="3178630" cy="2383973"/>
          </a:xfrm>
          <a:prstGeom prst="rect">
            <a:avLst/>
          </a:prstGeom>
        </p:spPr>
      </p:pic>
      <p:pic>
        <p:nvPicPr>
          <p:cNvPr id="7" name="Obraz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4334"/>
            <a:ext cx="9138696" cy="1426588"/>
          </a:xfrm>
          <a:prstGeom prst="rect">
            <a:avLst/>
          </a:prstGeom>
        </p:spPr>
      </p:pic>
      <p:pic>
        <p:nvPicPr>
          <p:cNvPr id="8" name="Obraz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7171" y="4203095"/>
            <a:ext cx="3178629" cy="2383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370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 dirty="0"/>
              <a:t>„</a:t>
            </a:r>
            <a:r>
              <a:rPr lang="pl-PL" dirty="0" err="1"/>
              <a:t>Robotics</a:t>
            </a:r>
            <a:r>
              <a:rPr lang="pl-PL" dirty="0"/>
              <a:t> in </a:t>
            </a:r>
            <a:r>
              <a:rPr lang="pl-PL" dirty="0" err="1"/>
              <a:t>India</a:t>
            </a:r>
            <a:r>
              <a:rPr lang="pl-PL" dirty="0"/>
              <a:t>” – </a:t>
            </a:r>
            <a:r>
              <a:rPr lang="pl-PL" dirty="0" err="1"/>
              <a:t>Intelligent</a:t>
            </a:r>
            <a:r>
              <a:rPr lang="pl-PL" dirty="0"/>
              <a:t> Robot </a:t>
            </a:r>
            <a:r>
              <a:rPr lang="pl-PL" dirty="0" err="1"/>
              <a:t>project</a:t>
            </a:r>
            <a:r>
              <a:rPr lang="pl-PL" dirty="0"/>
              <a:t/>
            </a:r>
            <a:br>
              <a:rPr lang="pl-PL" dirty="0"/>
            </a:br>
            <a:r>
              <a:rPr lang="pl-PL" sz="1400" dirty="0"/>
              <a:t>by Bartłomiej Borzyszkowski</a:t>
            </a:r>
            <a:endParaRPr lang="pl-PL" dirty="0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r>
              <a:rPr lang="pl-PL" sz="2000" dirty="0" smtClean="0"/>
              <a:t>Robot </a:t>
            </a:r>
            <a:r>
              <a:rPr lang="pl-PL" sz="2000" dirty="0" err="1" smtClean="0"/>
              <a:t>overview</a:t>
            </a:r>
            <a:endParaRPr lang="pl-PL" sz="2000" dirty="0"/>
          </a:p>
        </p:txBody>
      </p:sp>
      <p:pic>
        <p:nvPicPr>
          <p:cNvPr id="6" name="Obraz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2433" y="2963869"/>
            <a:ext cx="4058194" cy="3043646"/>
          </a:xfrm>
          <a:prstGeom prst="rect">
            <a:avLst/>
          </a:prstGeom>
        </p:spPr>
      </p:pic>
      <p:pic>
        <p:nvPicPr>
          <p:cNvPr id="3" name="Obraz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38696" cy="1426588"/>
          </a:xfrm>
          <a:prstGeom prst="rect">
            <a:avLst/>
          </a:prstGeom>
        </p:spPr>
      </p:pic>
      <p:pic>
        <p:nvPicPr>
          <p:cNvPr id="7" name="Obraz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176" y="2963869"/>
            <a:ext cx="4065081" cy="3048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382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 dirty="0"/>
              <a:t>„</a:t>
            </a:r>
            <a:r>
              <a:rPr lang="pl-PL" dirty="0" err="1"/>
              <a:t>Robotics</a:t>
            </a:r>
            <a:r>
              <a:rPr lang="pl-PL" dirty="0"/>
              <a:t> in </a:t>
            </a:r>
            <a:r>
              <a:rPr lang="pl-PL" dirty="0" err="1"/>
              <a:t>India</a:t>
            </a:r>
            <a:r>
              <a:rPr lang="pl-PL" dirty="0"/>
              <a:t>” – </a:t>
            </a:r>
            <a:r>
              <a:rPr lang="pl-PL" dirty="0" err="1"/>
              <a:t>Intelligent</a:t>
            </a:r>
            <a:r>
              <a:rPr lang="pl-PL" dirty="0"/>
              <a:t> Robot </a:t>
            </a:r>
            <a:r>
              <a:rPr lang="pl-PL" dirty="0" err="1"/>
              <a:t>project</a:t>
            </a:r>
            <a:r>
              <a:rPr lang="pl-PL" dirty="0"/>
              <a:t/>
            </a:r>
            <a:br>
              <a:rPr lang="pl-PL" dirty="0"/>
            </a:br>
            <a:r>
              <a:rPr lang="pl-PL" sz="1400" dirty="0"/>
              <a:t>by Bartłomiej Borzyszkowski</a:t>
            </a:r>
            <a:endParaRPr lang="pl-PL" dirty="0"/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>
          <a:xfrm>
            <a:off x="378822" y="2416704"/>
            <a:ext cx="6858000" cy="1655762"/>
          </a:xfrm>
        </p:spPr>
        <p:txBody>
          <a:bodyPr/>
          <a:lstStyle/>
          <a:p>
            <a:pPr marL="0" indent="0">
              <a:buNone/>
            </a:pPr>
            <a:r>
              <a:rPr lang="pl-PL" dirty="0" err="1" smtClean="0"/>
              <a:t>Zheng</a:t>
            </a:r>
            <a:r>
              <a:rPr lang="pl-PL" dirty="0" smtClean="0"/>
              <a:t> </a:t>
            </a:r>
            <a:r>
              <a:rPr lang="pl-PL" dirty="0" err="1" smtClean="0"/>
              <a:t>Wang</a:t>
            </a:r>
            <a:r>
              <a:rPr lang="pl-PL" dirty="0" smtClean="0"/>
              <a:t> Auto RC Car:</a:t>
            </a:r>
          </a:p>
          <a:p>
            <a:r>
              <a:rPr lang="pl-PL" dirty="0" smtClean="0">
                <a:hlinkClick r:id="rId4"/>
              </a:rPr>
              <a:t>github.com/</a:t>
            </a:r>
            <a:r>
              <a:rPr lang="pl-PL" dirty="0" err="1" smtClean="0">
                <a:hlinkClick r:id="rId4"/>
              </a:rPr>
              <a:t>hamuchiwa</a:t>
            </a:r>
            <a:r>
              <a:rPr lang="pl-PL" dirty="0" smtClean="0">
                <a:hlinkClick r:id="rId4"/>
              </a:rPr>
              <a:t>/</a:t>
            </a:r>
            <a:r>
              <a:rPr lang="pl-PL" dirty="0" err="1" smtClean="0">
                <a:hlinkClick r:id="rId4"/>
              </a:rPr>
              <a:t>AutoRCCar</a:t>
            </a:r>
            <a:endParaRPr lang="pl-PL" dirty="0" smtClean="0"/>
          </a:p>
          <a:p>
            <a:r>
              <a:rPr lang="pl-PL" dirty="0">
                <a:hlinkClick r:id="rId5"/>
              </a:rPr>
              <a:t>zhengludwig.wordpress.com/</a:t>
            </a:r>
            <a:r>
              <a:rPr lang="pl-PL" dirty="0" err="1">
                <a:hlinkClick r:id="rId5"/>
              </a:rPr>
              <a:t>projects</a:t>
            </a:r>
            <a:r>
              <a:rPr lang="pl-PL" dirty="0">
                <a:hlinkClick r:id="rId5"/>
              </a:rPr>
              <a:t>/</a:t>
            </a:r>
            <a:r>
              <a:rPr lang="pl-PL" dirty="0" err="1">
                <a:hlinkClick r:id="rId5"/>
              </a:rPr>
              <a:t>self</a:t>
            </a:r>
            <a:r>
              <a:rPr lang="pl-PL" dirty="0">
                <a:hlinkClick r:id="rId5"/>
              </a:rPr>
              <a:t>-</a:t>
            </a:r>
            <a:r>
              <a:rPr lang="pl-PL" dirty="0" err="1">
                <a:hlinkClick r:id="rId5"/>
              </a:rPr>
              <a:t>driving</a:t>
            </a:r>
            <a:r>
              <a:rPr lang="pl-PL" dirty="0">
                <a:hlinkClick r:id="rId5"/>
              </a:rPr>
              <a:t>-</a:t>
            </a:r>
            <a:r>
              <a:rPr lang="pl-PL" dirty="0" err="1">
                <a:hlinkClick r:id="rId5"/>
              </a:rPr>
              <a:t>rc</a:t>
            </a:r>
            <a:r>
              <a:rPr lang="pl-PL" dirty="0">
                <a:hlinkClick r:id="rId5"/>
              </a:rPr>
              <a:t>-car/</a:t>
            </a:r>
            <a:endParaRPr lang="pl-PL" dirty="0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r>
              <a:rPr lang="pl-PL" sz="2000" dirty="0" err="1" smtClean="0"/>
              <a:t>Inspiration</a:t>
            </a:r>
            <a:endParaRPr lang="pl-PL" sz="2000" dirty="0"/>
          </a:p>
        </p:txBody>
      </p:sp>
      <p:pic>
        <p:nvPicPr>
          <p:cNvPr id="5" name="BBwEF6WBUQs"/>
          <p:cNvPicPr>
            <a:picLocks noRot="1" noChangeAspect="1"/>
          </p:cNvPicPr>
          <p:nvPr>
            <a:videoFile r:link="rId1"/>
          </p:nvPr>
        </p:nvPicPr>
        <p:blipFill>
          <a:blip r:embed="rId6"/>
          <a:stretch>
            <a:fillRect/>
          </a:stretch>
        </p:blipFill>
        <p:spPr>
          <a:xfrm>
            <a:off x="378822" y="3602083"/>
            <a:ext cx="3836127" cy="2890157"/>
          </a:xfrm>
          <a:prstGeom prst="rect">
            <a:avLst/>
          </a:prstGeom>
        </p:spPr>
      </p:pic>
      <p:pic>
        <p:nvPicPr>
          <p:cNvPr id="6" name="9QRTg-4q634"/>
          <p:cNvPicPr>
            <a:picLocks noRot="1" noChangeAspect="1"/>
          </p:cNvPicPr>
          <p:nvPr>
            <a:videoFile r:link="rId2"/>
          </p:nvPr>
        </p:nvPicPr>
        <p:blipFill>
          <a:blip r:embed="rId7"/>
          <a:stretch>
            <a:fillRect/>
          </a:stretch>
        </p:blipFill>
        <p:spPr>
          <a:xfrm>
            <a:off x="4528458" y="3602083"/>
            <a:ext cx="4241073" cy="2890157"/>
          </a:xfrm>
          <a:prstGeom prst="rect">
            <a:avLst/>
          </a:prstGeom>
        </p:spPr>
      </p:pic>
      <p:pic>
        <p:nvPicPr>
          <p:cNvPr id="7" name="Obraz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0"/>
            <a:ext cx="9138696" cy="1426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167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 dirty="0"/>
              <a:t>„</a:t>
            </a:r>
            <a:r>
              <a:rPr lang="pl-PL" dirty="0" err="1"/>
              <a:t>Robotics</a:t>
            </a:r>
            <a:r>
              <a:rPr lang="pl-PL" dirty="0"/>
              <a:t> in </a:t>
            </a:r>
            <a:r>
              <a:rPr lang="pl-PL" dirty="0" err="1"/>
              <a:t>India</a:t>
            </a:r>
            <a:r>
              <a:rPr lang="pl-PL" dirty="0"/>
              <a:t>” – </a:t>
            </a:r>
            <a:r>
              <a:rPr lang="pl-PL" dirty="0" err="1"/>
              <a:t>Intelligent</a:t>
            </a:r>
            <a:r>
              <a:rPr lang="pl-PL" dirty="0"/>
              <a:t> Robot </a:t>
            </a:r>
            <a:r>
              <a:rPr lang="pl-PL" dirty="0" err="1"/>
              <a:t>project</a:t>
            </a:r>
            <a:r>
              <a:rPr lang="pl-PL" dirty="0"/>
              <a:t/>
            </a:r>
            <a:br>
              <a:rPr lang="pl-PL" dirty="0"/>
            </a:br>
            <a:r>
              <a:rPr lang="pl-PL" sz="1400" dirty="0"/>
              <a:t>by Bartłomiej Borzyszkowski</a:t>
            </a:r>
            <a:endParaRPr lang="pl-PL" dirty="0"/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>
          <a:xfrm>
            <a:off x="411480" y="2403566"/>
            <a:ext cx="6858000" cy="1375954"/>
          </a:xfrm>
        </p:spPr>
        <p:txBody>
          <a:bodyPr>
            <a:normAutofit/>
          </a:bodyPr>
          <a:lstStyle/>
          <a:p>
            <a:r>
              <a:rPr lang="pl-PL" dirty="0" smtClean="0"/>
              <a:t>Remote </a:t>
            </a:r>
            <a:r>
              <a:rPr lang="pl-PL" dirty="0" err="1"/>
              <a:t>control</a:t>
            </a:r>
            <a:r>
              <a:rPr lang="pl-PL" dirty="0"/>
              <a:t> </a:t>
            </a:r>
            <a:r>
              <a:rPr lang="pl-PL" dirty="0" err="1" smtClean="0"/>
              <a:t>using</a:t>
            </a:r>
            <a:r>
              <a:rPr lang="pl-PL" dirty="0" smtClean="0"/>
              <a:t> </a:t>
            </a:r>
            <a:r>
              <a:rPr lang="pl-PL" dirty="0"/>
              <a:t>laptop </a:t>
            </a:r>
            <a:r>
              <a:rPr lang="pl-PL" dirty="0" smtClean="0"/>
              <a:t>keyboard</a:t>
            </a:r>
          </a:p>
          <a:p>
            <a:r>
              <a:rPr lang="pl-PL" dirty="0" err="1"/>
              <a:t>Camera</a:t>
            </a:r>
            <a:r>
              <a:rPr lang="pl-PL" dirty="0"/>
              <a:t> </a:t>
            </a:r>
            <a:r>
              <a:rPr lang="pl-PL" dirty="0" smtClean="0"/>
              <a:t>display on the laptop</a:t>
            </a:r>
            <a:endParaRPr lang="pl-PL" dirty="0"/>
          </a:p>
          <a:p>
            <a:r>
              <a:rPr lang="pl-PL" dirty="0" err="1" smtClean="0"/>
              <a:t>Distance</a:t>
            </a:r>
            <a:r>
              <a:rPr lang="pl-PL" dirty="0" smtClean="0"/>
              <a:t> </a:t>
            </a:r>
            <a:r>
              <a:rPr lang="pl-PL" dirty="0" err="1" smtClean="0"/>
              <a:t>measurement</a:t>
            </a:r>
            <a:r>
              <a:rPr lang="pl-PL" dirty="0" smtClean="0"/>
              <a:t> </a:t>
            </a:r>
            <a:r>
              <a:rPr lang="pl-PL" dirty="0" err="1" smtClean="0"/>
              <a:t>thanks</a:t>
            </a:r>
            <a:r>
              <a:rPr lang="pl-PL" dirty="0" smtClean="0"/>
              <a:t> to </a:t>
            </a:r>
            <a:r>
              <a:rPr lang="pl-PL" dirty="0" err="1" smtClean="0"/>
              <a:t>ultrasonic</a:t>
            </a:r>
            <a:r>
              <a:rPr lang="pl-PL" dirty="0" smtClean="0"/>
              <a:t> sensor</a:t>
            </a:r>
          </a:p>
          <a:p>
            <a:r>
              <a:rPr lang="pl-PL" dirty="0" err="1" smtClean="0"/>
              <a:t>Steering</a:t>
            </a:r>
            <a:r>
              <a:rPr lang="pl-PL" dirty="0" smtClean="0"/>
              <a:t> (</a:t>
            </a:r>
            <a:r>
              <a:rPr lang="pl-PL" dirty="0" err="1" smtClean="0"/>
              <a:t>Forward</a:t>
            </a:r>
            <a:r>
              <a:rPr lang="pl-PL" dirty="0" smtClean="0"/>
              <a:t>, </a:t>
            </a:r>
            <a:r>
              <a:rPr lang="pl-PL" dirty="0" err="1" smtClean="0"/>
              <a:t>Backward</a:t>
            </a:r>
            <a:r>
              <a:rPr lang="pl-PL" dirty="0" smtClean="0"/>
              <a:t>, Right, </a:t>
            </a:r>
            <a:r>
              <a:rPr lang="pl-PL" dirty="0" err="1" smtClean="0"/>
              <a:t>Left</a:t>
            </a:r>
            <a:r>
              <a:rPr lang="pl-PL" dirty="0" smtClean="0"/>
              <a:t>, Stop)</a:t>
            </a:r>
            <a:endParaRPr lang="pl-PL" dirty="0"/>
          </a:p>
          <a:p>
            <a:endParaRPr lang="pl-PL" dirty="0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pl-PL" sz="2000" dirty="0" err="1" smtClean="0"/>
              <a:t>Functionality</a:t>
            </a:r>
            <a:r>
              <a:rPr lang="pl-PL" sz="2000" dirty="0" smtClean="0"/>
              <a:t> </a:t>
            </a:r>
            <a:r>
              <a:rPr lang="pl-PL" sz="2000" dirty="0" err="1" smtClean="0"/>
              <a:t>overview</a:t>
            </a:r>
            <a:endParaRPr lang="pl-PL" sz="2000" dirty="0"/>
          </a:p>
        </p:txBody>
      </p:sp>
      <p:pic>
        <p:nvPicPr>
          <p:cNvPr id="5" name="Obraz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978" y="3892731"/>
            <a:ext cx="3709225" cy="2781919"/>
          </a:xfrm>
          <a:prstGeom prst="rect">
            <a:avLst/>
          </a:prstGeom>
        </p:spPr>
      </p:pic>
      <p:pic>
        <p:nvPicPr>
          <p:cNvPr id="6" name="Obraz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4292" y="3893285"/>
            <a:ext cx="3708486" cy="2781365"/>
          </a:xfrm>
          <a:prstGeom prst="rect">
            <a:avLst/>
          </a:prstGeom>
        </p:spPr>
      </p:pic>
      <p:pic>
        <p:nvPicPr>
          <p:cNvPr id="7" name="Obraz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38696" cy="1426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845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 dirty="0"/>
              <a:t>„</a:t>
            </a:r>
            <a:r>
              <a:rPr lang="pl-PL" dirty="0" err="1"/>
              <a:t>Robotics</a:t>
            </a:r>
            <a:r>
              <a:rPr lang="pl-PL" dirty="0"/>
              <a:t> in </a:t>
            </a:r>
            <a:r>
              <a:rPr lang="pl-PL" dirty="0" err="1"/>
              <a:t>India</a:t>
            </a:r>
            <a:r>
              <a:rPr lang="pl-PL" dirty="0"/>
              <a:t>” – </a:t>
            </a:r>
            <a:r>
              <a:rPr lang="pl-PL" dirty="0" err="1"/>
              <a:t>Intelligent</a:t>
            </a:r>
            <a:r>
              <a:rPr lang="pl-PL" dirty="0"/>
              <a:t> Robot </a:t>
            </a:r>
            <a:r>
              <a:rPr lang="pl-PL" dirty="0" err="1"/>
              <a:t>project</a:t>
            </a:r>
            <a:r>
              <a:rPr lang="pl-PL" dirty="0"/>
              <a:t/>
            </a:r>
            <a:br>
              <a:rPr lang="pl-PL" dirty="0"/>
            </a:br>
            <a:r>
              <a:rPr lang="pl-PL" sz="1400" dirty="0"/>
              <a:t>by Bartłomiej Borzyszkowski</a:t>
            </a:r>
            <a:endParaRPr lang="pl-PL" dirty="0"/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>
          <a:xfrm>
            <a:off x="226423" y="2377441"/>
            <a:ext cx="7785463" cy="448056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pl-PL" sz="1800" u="sng" dirty="0" smtClean="0"/>
              <a:t>Project </a:t>
            </a:r>
            <a:r>
              <a:rPr lang="pl-PL" sz="1800" u="sng" dirty="0" err="1" smtClean="0"/>
              <a:t>elements</a:t>
            </a:r>
            <a:r>
              <a:rPr lang="pl-PL" sz="1800" u="sng" dirty="0" smtClean="0"/>
              <a:t>:</a:t>
            </a:r>
          </a:p>
          <a:p>
            <a:r>
              <a:rPr lang="pl-PL" sz="1800" dirty="0" err="1" smtClean="0"/>
              <a:t>Raspberry</a:t>
            </a:r>
            <a:r>
              <a:rPr lang="pl-PL" sz="1800" dirty="0" smtClean="0"/>
              <a:t> Pi 3 Model B</a:t>
            </a:r>
          </a:p>
          <a:p>
            <a:r>
              <a:rPr lang="pl-PL" sz="1800" dirty="0" smtClean="0"/>
              <a:t>Pi </a:t>
            </a:r>
            <a:r>
              <a:rPr lang="pl-PL" sz="1800" dirty="0" err="1" smtClean="0"/>
              <a:t>Camera</a:t>
            </a:r>
            <a:r>
              <a:rPr lang="pl-PL" sz="1800" dirty="0" smtClean="0"/>
              <a:t> </a:t>
            </a:r>
            <a:r>
              <a:rPr lang="pl-PL" sz="1800" dirty="0" err="1" smtClean="0"/>
              <a:t>desired</a:t>
            </a:r>
            <a:r>
              <a:rPr lang="pl-PL" sz="1800" dirty="0" smtClean="0"/>
              <a:t> for </a:t>
            </a:r>
            <a:r>
              <a:rPr lang="pl-PL" sz="1800" dirty="0" err="1" smtClean="0"/>
              <a:t>Raspberry</a:t>
            </a:r>
            <a:r>
              <a:rPr lang="pl-PL" sz="1800" dirty="0" smtClean="0"/>
              <a:t> Pi</a:t>
            </a:r>
          </a:p>
          <a:p>
            <a:r>
              <a:rPr lang="pl-PL" sz="1800" dirty="0" err="1" smtClean="0"/>
              <a:t>Arduino</a:t>
            </a:r>
            <a:r>
              <a:rPr lang="pl-PL" sz="1800" dirty="0" smtClean="0"/>
              <a:t> UNO</a:t>
            </a:r>
          </a:p>
          <a:p>
            <a:r>
              <a:rPr lang="pl-PL" sz="1800" dirty="0" smtClean="0"/>
              <a:t>Laptop/PC</a:t>
            </a:r>
          </a:p>
          <a:p>
            <a:r>
              <a:rPr lang="pl-PL" sz="1800" dirty="0" err="1" smtClean="0"/>
              <a:t>Ultrasonic</a:t>
            </a:r>
            <a:r>
              <a:rPr lang="pl-PL" sz="1800" dirty="0" smtClean="0"/>
              <a:t> sensor HC-SR04</a:t>
            </a:r>
          </a:p>
          <a:p>
            <a:r>
              <a:rPr lang="pl-PL" sz="1800" dirty="0" smtClean="0"/>
              <a:t>Motor driver L293</a:t>
            </a:r>
          </a:p>
          <a:p>
            <a:r>
              <a:rPr lang="pl-PL" sz="1800" dirty="0" smtClean="0"/>
              <a:t>2 </a:t>
            </a:r>
            <a:r>
              <a:rPr lang="pl-PL" sz="1800" dirty="0" err="1" smtClean="0"/>
              <a:t>separate</a:t>
            </a:r>
            <a:r>
              <a:rPr lang="pl-PL" sz="1800" dirty="0" smtClean="0"/>
              <a:t> motors and 2 </a:t>
            </a:r>
            <a:r>
              <a:rPr lang="pl-PL" sz="1800" dirty="0" err="1" smtClean="0"/>
              <a:t>wheels</a:t>
            </a:r>
            <a:endParaRPr lang="pl-PL" sz="1800" dirty="0" smtClean="0"/>
          </a:p>
          <a:p>
            <a:r>
              <a:rPr lang="pl-PL" sz="1800" dirty="0" smtClean="0"/>
              <a:t>Power </a:t>
            </a:r>
            <a:r>
              <a:rPr lang="pl-PL" sz="1800" dirty="0" err="1" smtClean="0"/>
              <a:t>supply</a:t>
            </a:r>
            <a:r>
              <a:rPr lang="pl-PL" sz="1800" dirty="0" smtClean="0"/>
              <a:t> (Power Bank)</a:t>
            </a:r>
          </a:p>
          <a:p>
            <a:r>
              <a:rPr lang="pl-PL" sz="1800" dirty="0" smtClean="0"/>
              <a:t>Robot </a:t>
            </a:r>
            <a:r>
              <a:rPr lang="pl-PL" sz="1800" dirty="0" err="1" smtClean="0"/>
              <a:t>board</a:t>
            </a:r>
            <a:r>
              <a:rPr lang="pl-PL" sz="1800" dirty="0" smtClean="0"/>
              <a:t> – car </a:t>
            </a:r>
            <a:r>
              <a:rPr lang="pl-PL" sz="1800" dirty="0" err="1" smtClean="0"/>
              <a:t>frame</a:t>
            </a:r>
            <a:endParaRPr lang="pl-PL" sz="1800" dirty="0" smtClean="0"/>
          </a:p>
          <a:p>
            <a:r>
              <a:rPr lang="pl-PL" sz="1800" dirty="0" err="1" smtClean="0"/>
              <a:t>Cords</a:t>
            </a:r>
            <a:r>
              <a:rPr lang="pl-PL" sz="1800" dirty="0" smtClean="0"/>
              <a:t>/</a:t>
            </a:r>
            <a:r>
              <a:rPr lang="pl-PL" sz="1800" dirty="0" err="1" smtClean="0"/>
              <a:t>wires</a:t>
            </a:r>
            <a:endParaRPr lang="pl-PL" sz="1800" dirty="0" smtClean="0"/>
          </a:p>
          <a:p>
            <a:r>
              <a:rPr lang="pl-PL" sz="1800" dirty="0" err="1" smtClean="0"/>
              <a:t>Soldering</a:t>
            </a:r>
            <a:r>
              <a:rPr lang="pl-PL" sz="1800" dirty="0" smtClean="0"/>
              <a:t> </a:t>
            </a:r>
            <a:r>
              <a:rPr lang="pl-PL" sz="1800" dirty="0" err="1" smtClean="0"/>
              <a:t>equipement</a:t>
            </a:r>
            <a:endParaRPr lang="pl-PL" sz="1800" dirty="0" smtClean="0"/>
          </a:p>
          <a:p>
            <a:r>
              <a:rPr lang="pl-PL" sz="1800" dirty="0" smtClean="0"/>
              <a:t>Wi-Fi network</a:t>
            </a:r>
          </a:p>
          <a:p>
            <a:r>
              <a:rPr lang="pl-PL" sz="1800" dirty="0" err="1" smtClean="0"/>
              <a:t>External</a:t>
            </a:r>
            <a:r>
              <a:rPr lang="pl-PL" sz="1800" dirty="0" smtClean="0"/>
              <a:t> display</a:t>
            </a:r>
          </a:p>
          <a:p>
            <a:r>
              <a:rPr lang="pl-PL" sz="1800" dirty="0" smtClean="0"/>
              <a:t>Programming environment and software</a:t>
            </a:r>
            <a:endParaRPr lang="pl-PL" dirty="0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quarter" idx="10"/>
          </p:nvPr>
        </p:nvSpPr>
        <p:spPr>
          <a:xfrm>
            <a:off x="523020" y="1687760"/>
            <a:ext cx="4562785" cy="406715"/>
          </a:xfrm>
        </p:spPr>
        <p:txBody>
          <a:bodyPr>
            <a:noAutofit/>
          </a:bodyPr>
          <a:lstStyle/>
          <a:p>
            <a:r>
              <a:rPr lang="pl-PL" sz="2000" dirty="0" smtClean="0"/>
              <a:t>Construction </a:t>
            </a:r>
            <a:r>
              <a:rPr lang="pl-PL" sz="2000" dirty="0" err="1" smtClean="0"/>
              <a:t>details</a:t>
            </a:r>
            <a:r>
              <a:rPr lang="pl-PL" sz="2000" dirty="0" smtClean="0"/>
              <a:t> - </a:t>
            </a:r>
            <a:r>
              <a:rPr lang="pl-PL" sz="2000" dirty="0" err="1" smtClean="0"/>
              <a:t>components</a:t>
            </a:r>
            <a:endParaRPr lang="pl-PL" sz="2000" dirty="0"/>
          </a:p>
        </p:txBody>
      </p:sp>
      <p:pic>
        <p:nvPicPr>
          <p:cNvPr id="5" name="Obraz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074923" y="1822267"/>
            <a:ext cx="3331029" cy="4441372"/>
          </a:xfrm>
          <a:prstGeom prst="rect">
            <a:avLst/>
          </a:prstGeom>
        </p:spPr>
      </p:pic>
      <p:pic>
        <p:nvPicPr>
          <p:cNvPr id="6" name="Obraz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38696" cy="1426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744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G">
  <a:themeElements>
    <a:clrScheme name="PG">
      <a:dk1>
        <a:srgbClr val="003767"/>
      </a:dk1>
      <a:lt1>
        <a:sysClr val="window" lastClr="FFFFFF"/>
      </a:lt1>
      <a:dk2>
        <a:srgbClr val="44546A"/>
      </a:dk2>
      <a:lt2>
        <a:srgbClr val="E7E6E6"/>
      </a:lt2>
      <a:accent1>
        <a:srgbClr val="E31B23"/>
      </a:accent1>
      <a:accent2>
        <a:srgbClr val="003767"/>
      </a:accent2>
      <a:accent3>
        <a:srgbClr val="B9DEFF"/>
      </a:accent3>
      <a:accent4>
        <a:srgbClr val="737577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Niestandardowy 2">
      <a:majorFont>
        <a:latin typeface="SanukPro-Medium"/>
        <a:ea typeface=""/>
        <a:cs typeface=""/>
      </a:majorFont>
      <a:minorFont>
        <a:latin typeface="SanukPro-Light"/>
        <a:ea typeface=""/>
        <a:cs typeface="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3" id="{D0BDE39D-86B0-4351-98C7-2F0027CEB9D1}" vid="{8DEA3497-1FC6-4C77-8314-304DE8BC6512}"/>
    </a:ext>
  </a:extLst>
</a:theme>
</file>

<file path=ppt/theme/theme2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Szablon</Template>
  <TotalTime>749</TotalTime>
  <Words>626</Words>
  <Application>Microsoft Office PowerPoint</Application>
  <PresentationFormat>Pokaz na ekranie (4:3)</PresentationFormat>
  <Paragraphs>104</Paragraphs>
  <Slides>19</Slides>
  <Notes>0</Notes>
  <HiddenSlides>0</HiddenSlides>
  <MMClips>2</MMClips>
  <ScaleCrop>false</ScaleCrop>
  <HeadingPairs>
    <vt:vector size="8" baseType="variant">
      <vt:variant>
        <vt:lpstr>Używane czcionki</vt:lpstr>
      </vt:variant>
      <vt:variant>
        <vt:i4>5</vt:i4>
      </vt:variant>
      <vt:variant>
        <vt:lpstr>Motyw</vt:lpstr>
      </vt:variant>
      <vt:variant>
        <vt:i4>1</vt:i4>
      </vt:variant>
      <vt:variant>
        <vt:lpstr>Osadzone serwery OLE</vt:lpstr>
      </vt:variant>
      <vt:variant>
        <vt:i4>1</vt:i4>
      </vt:variant>
      <vt:variant>
        <vt:lpstr>Tytuły slajdów</vt:lpstr>
      </vt:variant>
      <vt:variant>
        <vt:i4>19</vt:i4>
      </vt:variant>
    </vt:vector>
  </HeadingPairs>
  <TitlesOfParts>
    <vt:vector size="26" baseType="lpstr">
      <vt:lpstr>Arial</vt:lpstr>
      <vt:lpstr>Calibri</vt:lpstr>
      <vt:lpstr>SanukPro-Light</vt:lpstr>
      <vt:lpstr>SanukPro-Medium</vt:lpstr>
      <vt:lpstr>Wingdings</vt:lpstr>
      <vt:lpstr>PG</vt:lpstr>
      <vt:lpstr>Arkusz</vt:lpstr>
      <vt:lpstr>„Robotics in India” Intelligent Robot - Remote Car project</vt:lpstr>
      <vt:lpstr>„Robotics in India” – Intelligent Robot project by Bartłomiej Borzyszkowski</vt:lpstr>
      <vt:lpstr>„Robotics in India” – Intelligent Robot project by Bartłomiej Borzyszkowski</vt:lpstr>
      <vt:lpstr>„Robotics in India” – Intelligent Robot project by Bartłomiej Borzyszkowski</vt:lpstr>
      <vt:lpstr>„Robotics in India” – Intelligent Robot project by Bartłomiej Borzyszkowski</vt:lpstr>
      <vt:lpstr>„Robotics in India” – Intelligent Robot project by Bartłomiej Borzyszkowski</vt:lpstr>
      <vt:lpstr>„Robotics in India” – Intelligent Robot project by Bartłomiej Borzyszkowski</vt:lpstr>
      <vt:lpstr>„Robotics in India” – Intelligent Robot project by Bartłomiej Borzyszkowski</vt:lpstr>
      <vt:lpstr>„Robotics in India” – Intelligent Robot project by Bartłomiej Borzyszkowski</vt:lpstr>
      <vt:lpstr>„Robotics in India” – Intelligent Robot project by Bartłomiej Borzyszkowski</vt:lpstr>
      <vt:lpstr>Prezentacja programu PowerPoint</vt:lpstr>
      <vt:lpstr>„Robotics in India” – Intelligent Robot project by Bartłomiej Borzyszkowski</vt:lpstr>
      <vt:lpstr>„Robotics in India” – Intelligent Robot project by Bartłomiej Borzyszkowski</vt:lpstr>
      <vt:lpstr>„Robotics in India” – Intelligent Robot project by Bartłomiej Borzyszkowski</vt:lpstr>
      <vt:lpstr>„Robotics in India” – Intelligent Robot project by Bartłomiej Borzyszkowski</vt:lpstr>
      <vt:lpstr>„Robotics in India” – Intelligent Robot project by Bartłomiej Borzyszkowski</vt:lpstr>
      <vt:lpstr>„Robotics in India” – Intelligent Robot project by Bartłomiej Borzyszkowski</vt:lpstr>
      <vt:lpstr>„Robotics in India” – Intelligent Robot project by Bartłomiej Borzyszkowski</vt:lpstr>
      <vt:lpstr>Prezentacja programu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Prezentacja programu PowerPoint</dc:title>
  <dc:creator>Ewa</dc:creator>
  <cp:lastModifiedBy>Bartek</cp:lastModifiedBy>
  <cp:revision>75</cp:revision>
  <dcterms:created xsi:type="dcterms:W3CDTF">2017-05-26T10:51:07Z</dcterms:created>
  <dcterms:modified xsi:type="dcterms:W3CDTF">2018-08-27T13:09:36Z</dcterms:modified>
</cp:coreProperties>
</file>